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257" r:id="rId2"/>
    <p:sldId id="264" r:id="rId3"/>
    <p:sldId id="265" r:id="rId4"/>
    <p:sldId id="275" r:id="rId5"/>
    <p:sldId id="276" r:id="rId6"/>
    <p:sldId id="263" r:id="rId7"/>
    <p:sldId id="268" r:id="rId8"/>
    <p:sldId id="266" r:id="rId9"/>
    <p:sldId id="274" r:id="rId10"/>
    <p:sldId id="267" r:id="rId11"/>
    <p:sldId id="277" r:id="rId12"/>
  </p:sldIdLst>
  <p:sldSz cx="9144000" cy="6858000" type="screen4x3"/>
  <p:notesSz cx="6797675" cy="992822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6600"/>
    <a:srgbClr val="008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383" autoAdjust="0"/>
  </p:normalViewPr>
  <p:slideViewPr>
    <p:cSldViewPr>
      <p:cViewPr varScale="1">
        <p:scale>
          <a:sx n="103" d="100"/>
          <a:sy n="103" d="100"/>
        </p:scale>
        <p:origin x="-198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DB269F8-EF67-48FD-B321-6A4B054453BA}" type="datetimeFigureOut">
              <a:rPr lang="en-GB" smtClean="0"/>
              <a:t>15/05/2019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450" y="4716463"/>
            <a:ext cx="5438775" cy="44672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49688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50731B4-C063-4F67-9E6D-B48ABD1ADCB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7623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9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56C4A6-CA94-4866-B154-4A99F3E55D11}" type="datetimeFigureOut">
              <a:rPr lang="en-GB" smtClean="0"/>
              <a:t>15/05/2019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32B043-E22B-42DC-AD85-BD704291334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483042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56C4A6-CA94-4866-B154-4A99F3E55D11}" type="datetimeFigureOut">
              <a:rPr lang="en-GB" smtClean="0"/>
              <a:t>15/05/2019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32B043-E22B-42DC-AD85-BD704291334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744868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0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56C4A6-CA94-4866-B154-4A99F3E55D11}" type="datetimeFigureOut">
              <a:rPr lang="en-GB" smtClean="0"/>
              <a:t>15/05/2019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32B043-E22B-42DC-AD85-BD704291334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083065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56C4A6-CA94-4866-B154-4A99F3E55D11}" type="datetimeFigureOut">
              <a:rPr lang="en-GB" smtClean="0"/>
              <a:t>15/05/2019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32B043-E22B-42DC-AD85-BD704291334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608126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1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56C4A6-CA94-4866-B154-4A99F3E55D11}" type="datetimeFigureOut">
              <a:rPr lang="en-GB" smtClean="0"/>
              <a:t>15/05/2019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32B043-E22B-42DC-AD85-BD704291334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352997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56C4A6-CA94-4866-B154-4A99F3E55D11}" type="datetimeFigureOut">
              <a:rPr lang="en-GB" smtClean="0"/>
              <a:t>15/05/2019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32B043-E22B-42DC-AD85-BD704291334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901542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31" y="1535113"/>
            <a:ext cx="4041775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31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56C4A6-CA94-4866-B154-4A99F3E55D11}" type="datetimeFigureOut">
              <a:rPr lang="en-GB" smtClean="0"/>
              <a:t>15/05/2019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32B043-E22B-42DC-AD85-BD704291334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737239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56C4A6-CA94-4866-B154-4A99F3E55D11}" type="datetimeFigureOut">
              <a:rPr lang="en-GB" smtClean="0"/>
              <a:t>15/05/2019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32B043-E22B-42DC-AD85-BD704291334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679759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56C4A6-CA94-4866-B154-4A99F3E55D11}" type="datetimeFigureOut">
              <a:rPr lang="en-GB" smtClean="0"/>
              <a:t>15/05/2019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32B043-E22B-42DC-AD85-BD704291334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384582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6" y="273049"/>
            <a:ext cx="3008313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4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6" y="1435104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56C4A6-CA94-4866-B154-4A99F3E55D11}" type="datetimeFigureOut">
              <a:rPr lang="en-GB" smtClean="0"/>
              <a:t>15/05/2019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32B043-E22B-42DC-AD85-BD704291334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465412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41"/>
            <a:ext cx="54864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56C4A6-CA94-4866-B154-4A99F3E55D11}" type="datetimeFigureOut">
              <a:rPr lang="en-GB" smtClean="0"/>
              <a:t>15/05/2019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32B043-E22B-42DC-AD85-BD704291334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512401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1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056C4A6-CA94-4866-B154-4A99F3E55D11}" type="datetimeFigureOut">
              <a:rPr lang="en-GB" smtClean="0"/>
              <a:t>15/05/2019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32B043-E22B-42DC-AD85-BD704291334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660858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Relationship Id="rId9" Type="http://schemas.openxmlformats.org/officeDocument/2006/relationships/image" Target="../media/image8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66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79512" y="188640"/>
            <a:ext cx="8784976" cy="64807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2751068"/>
            <a:ext cx="9144000" cy="1470025"/>
          </a:xfrm>
        </p:spPr>
        <p:txBody>
          <a:bodyPr>
            <a:normAutofit/>
          </a:bodyPr>
          <a:lstStyle/>
          <a:p>
            <a:r>
              <a:rPr lang="en-GB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Transition to Senior </a:t>
            </a:r>
            <a:br>
              <a:rPr lang="en-GB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School Evening</a:t>
            </a:r>
            <a:endParaRPr lang="en-GB" sz="4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700736"/>
            <a:ext cx="6400800" cy="1752600"/>
          </a:xfrm>
        </p:spPr>
        <p:txBody>
          <a:bodyPr/>
          <a:lstStyle/>
          <a:p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Wednesday 8 May 2019</a:t>
            </a: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728" y="663508"/>
            <a:ext cx="4827876" cy="14693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764738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66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35893" y="191941"/>
            <a:ext cx="8784976" cy="64807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457200" y="260648"/>
            <a:ext cx="8229600" cy="1143000"/>
          </a:xfrm>
        </p:spPr>
        <p:txBody>
          <a:bodyPr/>
          <a:lstStyle/>
          <a:p>
            <a:r>
              <a:rPr lang="en-GB" b="1" dirty="0" smtClean="0">
                <a:latin typeface="Arial" panose="020B0604020202020204" pitchFamily="34" charset="0"/>
                <a:cs typeface="Arial" panose="020B0604020202020204" pitchFamily="34" charset="0"/>
              </a:rPr>
              <a:t>Life After Entrance Exams!</a:t>
            </a:r>
            <a:endParaRPr lang="en-GB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5328592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GB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GB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87731" y="6093296"/>
            <a:ext cx="1536087" cy="4675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902" y="1287116"/>
            <a:ext cx="1585999" cy="24811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600" r="7675"/>
          <a:stretch/>
        </p:blipFill>
        <p:spPr bwMode="auto">
          <a:xfrm>
            <a:off x="971600" y="3068963"/>
            <a:ext cx="2266776" cy="16466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1886" y="3996509"/>
            <a:ext cx="2411679" cy="18087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01" t="13006" r="6969"/>
          <a:stretch/>
        </p:blipFill>
        <p:spPr bwMode="auto">
          <a:xfrm rot="396073">
            <a:off x="6118035" y="3006917"/>
            <a:ext cx="2319559" cy="17545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8" name="Picture 6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58" r="2803"/>
          <a:stretch/>
        </p:blipFill>
        <p:spPr bwMode="auto">
          <a:xfrm rot="413354">
            <a:off x="5603230" y="1438829"/>
            <a:ext cx="2787561" cy="13289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9" name="Picture 7"/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63" t="1" b="18669"/>
          <a:stretch/>
        </p:blipFill>
        <p:spPr bwMode="auto">
          <a:xfrm rot="21356937">
            <a:off x="460050" y="1362455"/>
            <a:ext cx="2613915" cy="15440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95536" y="4811668"/>
            <a:ext cx="736831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dirty="0">
                <a:latin typeface="Arial" pitchFamily="34" charset="0"/>
                <a:cs typeface="Arial" pitchFamily="34" charset="0"/>
              </a:rPr>
              <a:t>Continued Curriculum </a:t>
            </a:r>
            <a:r>
              <a:rPr lang="en-GB" sz="1600" dirty="0" smtClean="0">
                <a:latin typeface="Arial" pitchFamily="34" charset="0"/>
                <a:cs typeface="Arial" pitchFamily="34" charset="0"/>
              </a:rPr>
              <a:t>Work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dirty="0" smtClean="0">
                <a:latin typeface="Arial" pitchFamily="34" charset="0"/>
                <a:cs typeface="Arial" pitchFamily="34" charset="0"/>
              </a:rPr>
              <a:t>Assessments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dirty="0" smtClean="0">
                <a:latin typeface="Arial" pitchFamily="34" charset="0"/>
                <a:cs typeface="Arial" pitchFamily="34" charset="0"/>
              </a:rPr>
              <a:t>Latin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dirty="0" smtClean="0">
                <a:latin typeface="Arial" pitchFamily="34" charset="0"/>
                <a:cs typeface="Arial" pitchFamily="34" charset="0"/>
              </a:rPr>
              <a:t>Financial Talk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dirty="0" smtClean="0">
                <a:latin typeface="Arial" pitchFamily="34" charset="0"/>
                <a:cs typeface="Arial" pitchFamily="34" charset="0"/>
              </a:rPr>
              <a:t>Induction Days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dirty="0" smtClean="0">
                <a:latin typeface="Arial" pitchFamily="34" charset="0"/>
                <a:cs typeface="Arial" pitchFamily="34" charset="0"/>
              </a:rPr>
              <a:t>Visits from Senior School Staff to The Manor to meet our children</a:t>
            </a: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6804"/>
          <a:stretch/>
        </p:blipFill>
        <p:spPr bwMode="auto">
          <a:xfrm>
            <a:off x="6835954" y="5013176"/>
            <a:ext cx="1984518" cy="15841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19617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79512" y="188640"/>
            <a:ext cx="8784976" cy="64807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2751068"/>
            <a:ext cx="9144000" cy="1470025"/>
          </a:xfrm>
        </p:spPr>
        <p:txBody>
          <a:bodyPr>
            <a:normAutofit/>
          </a:bodyPr>
          <a:lstStyle/>
          <a:p>
            <a:r>
              <a:rPr lang="en-GB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Transition to Senior </a:t>
            </a:r>
            <a:br>
              <a:rPr lang="en-GB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School Evening</a:t>
            </a:r>
            <a:endParaRPr lang="en-GB" sz="4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700736"/>
            <a:ext cx="6400800" cy="1752600"/>
          </a:xfrm>
        </p:spPr>
        <p:txBody>
          <a:bodyPr/>
          <a:lstStyle/>
          <a:p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Wednesday 8 May 2019</a:t>
            </a: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728" y="663508"/>
            <a:ext cx="4827876" cy="14693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627064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66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79512" y="188640"/>
            <a:ext cx="8784976" cy="64807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457200" y="485800"/>
            <a:ext cx="8229600" cy="1143000"/>
          </a:xfrm>
        </p:spPr>
        <p:txBody>
          <a:bodyPr/>
          <a:lstStyle/>
          <a:p>
            <a:r>
              <a:rPr lang="en-GB" b="1" dirty="0" smtClean="0">
                <a:latin typeface="Arial" panose="020B0604020202020204" pitchFamily="34" charset="0"/>
                <a:cs typeface="Arial" panose="020B0604020202020204" pitchFamily="34" charset="0"/>
              </a:rPr>
              <a:t>Agenda</a:t>
            </a:r>
            <a:endParaRPr lang="en-GB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899592" y="1801085"/>
            <a:ext cx="7560840" cy="4076187"/>
          </a:xfrm>
        </p:spPr>
        <p:txBody>
          <a:bodyPr>
            <a:normAutofit fontScale="85000" lnSpcReduction="10000"/>
          </a:bodyPr>
          <a:lstStyle/>
          <a:p>
            <a:r>
              <a:rPr lang="en-GB" sz="1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Alastair Thomas – Headmaster</a:t>
            </a:r>
          </a:p>
          <a:p>
            <a:pPr lvl="1"/>
            <a:r>
              <a:rPr lang="en-GB" sz="18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Welcome and </a:t>
            </a:r>
            <a:r>
              <a:rPr lang="en-GB" sz="18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Introduction</a:t>
            </a:r>
            <a:endParaRPr lang="en-GB" sz="18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sz="18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lvl="1" indent="-342900">
              <a:buFont typeface="Arial" panose="020B0604020202020204" pitchFamily="34" charset="0"/>
              <a:buChar char="•"/>
            </a:pPr>
            <a:r>
              <a:rPr lang="en-GB" sz="1800" b="1" dirty="0">
                <a:latin typeface="Arial" panose="020B0604020202020204" pitchFamily="34" charset="0"/>
                <a:cs typeface="Arial" panose="020B0604020202020204" pitchFamily="34" charset="0"/>
              </a:rPr>
              <a:t>Varun Footring – Assistant Head Welfare Royal Russell School, Deputy Head Pastoral at The Manor from September 2019</a:t>
            </a:r>
          </a:p>
          <a:p>
            <a:pPr marL="457200" lvl="1" indent="0">
              <a:buNone/>
            </a:pPr>
            <a:endParaRPr lang="en-GB" sz="1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lvl="1">
              <a:buFont typeface="Arial" pitchFamily="34" charset="0"/>
              <a:buChar char="•"/>
            </a:pPr>
            <a:r>
              <a:rPr lang="en-GB" sz="1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Victoria Evans – Head of Years 5 and </a:t>
            </a:r>
            <a:r>
              <a:rPr lang="en-GB" sz="1800" b="1" dirty="0">
                <a:latin typeface="Arial" panose="020B0604020202020204" pitchFamily="34" charset="0"/>
                <a:cs typeface="Arial" panose="020B0604020202020204" pitchFamily="34" charset="0"/>
              </a:rPr>
              <a:t>6, </a:t>
            </a:r>
            <a:r>
              <a:rPr lang="en-GB" sz="1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Deputy Head Academic at The Manor from September 2019</a:t>
            </a:r>
          </a:p>
          <a:p>
            <a:pPr lvl="1"/>
            <a:r>
              <a:rPr lang="en-GB" sz="18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Process and Timings			</a:t>
            </a:r>
          </a:p>
          <a:p>
            <a:pPr lvl="1"/>
            <a:r>
              <a:rPr lang="en-GB" sz="18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What To Expect </a:t>
            </a:r>
          </a:p>
          <a:p>
            <a:pPr lvl="1"/>
            <a:r>
              <a:rPr lang="en-GB" sz="18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Pastoral Care for Children... and Parents </a:t>
            </a:r>
          </a:p>
          <a:p>
            <a:pPr marL="457200" lvl="1" indent="0">
              <a:buNone/>
            </a:pPr>
            <a:endParaRPr lang="en-GB" sz="1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1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Neil Jackson – Head of Years 5 and 6 at The Manor from September 2019</a:t>
            </a:r>
            <a:endParaRPr lang="en-GB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lvl="1" indent="0">
              <a:buNone/>
            </a:pPr>
            <a:endParaRPr lang="en-GB" sz="18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1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Andrew Hall - Deputy Head at Dean Close</a:t>
            </a:r>
          </a:p>
          <a:p>
            <a:pPr lvl="1"/>
            <a:r>
              <a:rPr lang="en-GB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Social Media</a:t>
            </a:r>
          </a:p>
          <a:p>
            <a:pPr lvl="1"/>
            <a:endParaRPr lang="en-GB" sz="18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lvl="1" indent="0">
              <a:buNone/>
            </a:pPr>
            <a:endParaRPr lang="en-GB" sz="1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endParaRPr lang="en-GB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endParaRPr lang="en-GB" sz="1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endParaRPr lang="en-GB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endParaRPr lang="en-GB" sz="1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87731" y="6093296"/>
            <a:ext cx="1536087" cy="4675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522963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66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79512" y="188640"/>
            <a:ext cx="8784976" cy="64807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792088"/>
          </a:xfrm>
        </p:spPr>
        <p:txBody>
          <a:bodyPr>
            <a:normAutofit/>
          </a:bodyPr>
          <a:lstStyle/>
          <a:p>
            <a:r>
              <a:rPr lang="en-GB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Open Events 2019</a:t>
            </a:r>
            <a:endParaRPr lang="en-GB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573886" y="932523"/>
            <a:ext cx="7996228" cy="5661248"/>
          </a:xfrm>
        </p:spPr>
        <p:txBody>
          <a:bodyPr>
            <a:noAutofit/>
          </a:bodyPr>
          <a:lstStyle/>
          <a:p>
            <a:r>
              <a:rPr lang="en-GB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Cranford House:</a:t>
            </a:r>
            <a:r>
              <a:rPr lang="en-GB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		Personal tours and taster </a:t>
            </a:r>
            <a:r>
              <a:rPr lang="en-GB" sz="1200" dirty="0">
                <a:latin typeface="Arial" panose="020B0604020202020204" pitchFamily="34" charset="0"/>
                <a:cs typeface="Arial" panose="020B0604020202020204" pitchFamily="34" charset="0"/>
              </a:rPr>
              <a:t>d</a:t>
            </a:r>
            <a:r>
              <a:rPr lang="en-GB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ays by appointment</a:t>
            </a:r>
          </a:p>
          <a:p>
            <a:r>
              <a:rPr lang="en-GB" sz="12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Cokethorpe</a:t>
            </a:r>
            <a:r>
              <a:rPr lang="en-GB" sz="1200" b="1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r>
              <a:rPr lang="en-GB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		Saturday 18 May, 9.30-12.00</a:t>
            </a:r>
          </a:p>
          <a:p>
            <a:r>
              <a:rPr lang="en-GB" sz="12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d’Overbroeck’s</a:t>
            </a:r>
            <a:r>
              <a:rPr lang="en-GB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:		</a:t>
            </a:r>
            <a:r>
              <a:rPr lang="en-GB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Saturday 11 May, 10.00-13.00</a:t>
            </a:r>
          </a:p>
          <a:p>
            <a:r>
              <a:rPr lang="en-GB" sz="12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Downe</a:t>
            </a:r>
            <a:r>
              <a:rPr lang="en-GB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House: </a:t>
            </a:r>
            <a:r>
              <a:rPr lang="en-GB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		Saturday 15 June </a:t>
            </a:r>
          </a:p>
          <a:p>
            <a:r>
              <a:rPr lang="en-GB" sz="12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Headington</a:t>
            </a:r>
            <a:r>
              <a:rPr lang="en-GB" sz="1200" b="1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r>
              <a:rPr lang="en-GB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		Thursday 27 June 10.00-12.30 </a:t>
            </a:r>
          </a:p>
          <a:p>
            <a:pPr marL="0" indent="0">
              <a:buNone/>
            </a:pPr>
            <a:r>
              <a:rPr lang="en-GB" sz="1200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en-GB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		Saturday 5 October</a:t>
            </a:r>
          </a:p>
          <a:p>
            <a:r>
              <a:rPr lang="en-GB" sz="12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Larkmead</a:t>
            </a:r>
            <a:r>
              <a:rPr lang="en-GB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School:                         </a:t>
            </a:r>
            <a:r>
              <a:rPr lang="en-GB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Thursday 4 July</a:t>
            </a:r>
          </a:p>
          <a:p>
            <a:r>
              <a:rPr lang="en-GB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Matthew Arnold School:               </a:t>
            </a:r>
            <a:r>
              <a:rPr lang="en-GB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Thursday 3 October</a:t>
            </a:r>
          </a:p>
          <a:p>
            <a:r>
              <a:rPr lang="en-GB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Our Lady’s Abingdon: </a:t>
            </a:r>
            <a:r>
              <a:rPr lang="en-GB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	Tuesday 18 June</a:t>
            </a:r>
          </a:p>
          <a:p>
            <a:pPr marL="0" indent="0">
              <a:buNone/>
            </a:pPr>
            <a:r>
              <a:rPr lang="en-GB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			Saturday 12 October</a:t>
            </a:r>
          </a:p>
          <a:p>
            <a:r>
              <a:rPr lang="en-GB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Oxford High School:                     </a:t>
            </a:r>
            <a:r>
              <a:rPr lang="en-GB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Wednesday 19 June</a:t>
            </a:r>
          </a:p>
          <a:p>
            <a:r>
              <a:rPr lang="en-GB" sz="12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Pangbourne</a:t>
            </a:r>
            <a:r>
              <a:rPr lang="en-GB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College:</a:t>
            </a:r>
            <a:r>
              <a:rPr lang="en-GB" sz="1200" dirty="0">
                <a:latin typeface="Arial" panose="020B0604020202020204" pitchFamily="34" charset="0"/>
                <a:cs typeface="Arial" panose="020B0604020202020204" pitchFamily="34" charset="0"/>
              </a:rPr>
              <a:t>	Saturday 21 </a:t>
            </a:r>
            <a:r>
              <a:rPr lang="en-GB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September</a:t>
            </a:r>
          </a:p>
          <a:p>
            <a:r>
              <a:rPr lang="en-GB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Queen Anne’s School:</a:t>
            </a:r>
            <a:r>
              <a:rPr lang="en-GB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	Saturday 11 May, 9.30 </a:t>
            </a:r>
            <a:endParaRPr lang="en-GB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GB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			</a:t>
            </a:r>
            <a:r>
              <a:rPr lang="en-GB" sz="1200" dirty="0">
                <a:latin typeface="Arial" panose="020B0604020202020204" pitchFamily="34" charset="0"/>
                <a:cs typeface="Arial" panose="020B0604020202020204" pitchFamily="34" charset="0"/>
              </a:rPr>
              <a:t>Thursday 13 June 16.30-18.30</a:t>
            </a:r>
          </a:p>
          <a:p>
            <a:pPr marL="0" indent="0">
              <a:buNone/>
            </a:pPr>
            <a:r>
              <a:rPr lang="en-GB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			Saturday 14 September, 9.30</a:t>
            </a:r>
          </a:p>
          <a:p>
            <a:r>
              <a:rPr lang="en-GB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Rye St Antony:	</a:t>
            </a:r>
            <a:r>
              <a:rPr lang="en-GB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	Saturday 18 May, 10.00-12.30</a:t>
            </a:r>
          </a:p>
          <a:p>
            <a:r>
              <a:rPr lang="en-GB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St Helen </a:t>
            </a:r>
            <a:r>
              <a:rPr lang="en-GB" sz="1200" b="1" dirty="0">
                <a:latin typeface="Arial" panose="020B0604020202020204" pitchFamily="34" charset="0"/>
                <a:cs typeface="Arial" panose="020B0604020202020204" pitchFamily="34" charset="0"/>
              </a:rPr>
              <a:t>&amp;</a:t>
            </a:r>
            <a:r>
              <a:rPr lang="en-GB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St Katharine:</a:t>
            </a:r>
            <a:r>
              <a:rPr lang="en-GB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	Headmistress’ Breakfast - Thursday 13 June </a:t>
            </a:r>
          </a:p>
          <a:p>
            <a:pPr marL="0" indent="0">
              <a:buNone/>
            </a:pPr>
            <a:r>
              <a:rPr lang="en-GB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			Open </a:t>
            </a:r>
            <a:r>
              <a:rPr lang="en-GB" sz="1200" dirty="0">
                <a:latin typeface="Arial" panose="020B0604020202020204" pitchFamily="34" charset="0"/>
                <a:cs typeface="Arial" panose="020B0604020202020204" pitchFamily="34" charset="0"/>
              </a:rPr>
              <a:t>Morning - Saturday 28 </a:t>
            </a:r>
            <a:r>
              <a:rPr lang="en-GB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September</a:t>
            </a:r>
          </a:p>
          <a:p>
            <a:r>
              <a:rPr lang="en-GB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Tudor Hall:</a:t>
            </a:r>
            <a:r>
              <a:rPr lang="en-GB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		Saturday 11 May</a:t>
            </a:r>
          </a:p>
          <a:p>
            <a:r>
              <a:rPr lang="en-GB" sz="12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Wychwood</a:t>
            </a:r>
            <a:r>
              <a:rPr lang="en-GB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r>
              <a:rPr lang="en-GB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		No dates currently advertised</a:t>
            </a:r>
          </a:p>
          <a:p>
            <a:pPr marL="0" indent="0">
              <a:buNone/>
            </a:pPr>
            <a:endParaRPr lang="en-GB" sz="80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GB" sz="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GB" sz="14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NB: Please check individual school websites for the most up to date                                 information and to find out which events need to be booked in advance.</a:t>
            </a:r>
          </a:p>
          <a:p>
            <a:pPr marL="0" indent="0">
              <a:buNone/>
            </a:pPr>
            <a:endParaRPr lang="en-GB" sz="1500" i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endParaRPr lang="en-GB" sz="1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87731" y="6093296"/>
            <a:ext cx="1536087" cy="4675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338668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66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79512" y="188640"/>
            <a:ext cx="8784976" cy="64807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lvl="0" indent="-285750">
              <a:buFont typeface="Arial" pitchFamily="34" charset="0"/>
              <a:buChar char="•"/>
            </a:pPr>
            <a:endParaRPr lang="en-GB" b="1" dirty="0" smtClean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lvl="0" indent="-285750">
              <a:buFont typeface="Arial" pitchFamily="34" charset="0"/>
              <a:buChar char="•"/>
            </a:pPr>
            <a:endParaRPr lang="en-GB" b="1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lvl="0" indent="-285750">
              <a:buFont typeface="Arial" pitchFamily="34" charset="0"/>
              <a:buChar char="•"/>
            </a:pPr>
            <a:endParaRPr lang="en-GB" b="1" dirty="0" smtClean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lvl="0" indent="-285750">
              <a:buFont typeface="Arial" pitchFamily="34" charset="0"/>
              <a:buChar char="•"/>
            </a:pPr>
            <a:endParaRPr lang="en-GB" b="1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 algn="ctr"/>
            <a:r>
              <a:rPr lang="en-GB" sz="2400" b="1" dirty="0" smtClean="0">
                <a:solidFill>
                  <a:srgbClr val="00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Senior Schools Open Events</a:t>
            </a:r>
            <a:endParaRPr lang="en-GB" b="1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lvl="0" indent="-285750">
              <a:buFont typeface="Arial" pitchFamily="34" charset="0"/>
              <a:buChar char="•"/>
            </a:pPr>
            <a:endParaRPr lang="en-GB" b="1" dirty="0" smtClean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657350" lvl="3" indent="-285750">
              <a:buFont typeface="Arial" pitchFamily="34" charset="0"/>
              <a:buChar char="•"/>
            </a:pPr>
            <a:r>
              <a:rPr lang="en-GB" sz="1600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November: </a:t>
            </a:r>
            <a:r>
              <a:rPr lang="en-GB" sz="16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Year 5 Parents’ Evening Core Subjects</a:t>
            </a:r>
          </a:p>
          <a:p>
            <a:pPr marL="1657350" lvl="3" indent="-285750">
              <a:buFont typeface="Arial" pitchFamily="34" charset="0"/>
              <a:buChar char="•"/>
            </a:pPr>
            <a:r>
              <a:rPr lang="en-GB" sz="1600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March: </a:t>
            </a:r>
            <a:r>
              <a:rPr lang="en-GB" sz="16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Year 5 Reports</a:t>
            </a:r>
          </a:p>
          <a:p>
            <a:pPr marL="1657350" lvl="3" indent="-285750">
              <a:buFont typeface="Arial" pitchFamily="34" charset="0"/>
              <a:buChar char="•"/>
            </a:pPr>
            <a:r>
              <a:rPr lang="en-GB" sz="1600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May</a:t>
            </a:r>
            <a:r>
              <a:rPr lang="en-GB" sz="16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Transition to Senior School Evening</a:t>
            </a:r>
          </a:p>
          <a:p>
            <a:pPr marL="1657350" lvl="3" indent="-285750">
              <a:buFont typeface="Arial" pitchFamily="34" charset="0"/>
              <a:buChar char="•"/>
            </a:pPr>
            <a:r>
              <a:rPr lang="en-GB" sz="1600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June: </a:t>
            </a:r>
            <a:r>
              <a:rPr lang="en-GB" sz="16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Year 5 Parents’ Evening (all subjects)</a:t>
            </a:r>
          </a:p>
          <a:p>
            <a:pPr marL="1657350" lvl="3" indent="-285750">
              <a:buFont typeface="Arial" pitchFamily="34" charset="0"/>
              <a:buChar char="•"/>
            </a:pPr>
            <a:r>
              <a:rPr lang="en-GB" sz="1600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Summer Holidays:</a:t>
            </a:r>
          </a:p>
          <a:p>
            <a:pPr lvl="0"/>
            <a:r>
              <a:rPr lang="en-GB" sz="16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		Holiday work - English, Maths and Science</a:t>
            </a:r>
          </a:p>
          <a:p>
            <a:pPr marL="1657350" lvl="3" indent="-285750">
              <a:buFont typeface="Arial" pitchFamily="34" charset="0"/>
              <a:buChar char="•"/>
            </a:pPr>
            <a:r>
              <a:rPr lang="en-GB" sz="1600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September:  Weekly Mailing </a:t>
            </a:r>
          </a:p>
          <a:p>
            <a:pPr lvl="0"/>
            <a:r>
              <a:rPr lang="en-GB" sz="1600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			‘</a:t>
            </a:r>
            <a:r>
              <a:rPr lang="en-GB" sz="16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Guide to Senior School Applications’ </a:t>
            </a:r>
          </a:p>
          <a:p>
            <a:pPr marL="1657350" lvl="3" indent="-285750">
              <a:buFont typeface="Arial" pitchFamily="34" charset="0"/>
              <a:buChar char="•"/>
            </a:pPr>
            <a:r>
              <a:rPr lang="en-GB" sz="1600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From October: </a:t>
            </a:r>
            <a:r>
              <a:rPr lang="en-GB" sz="16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Senior School Applications Close</a:t>
            </a:r>
          </a:p>
          <a:p>
            <a:pPr marL="1657350" lvl="3" indent="-285750">
              <a:buFont typeface="Arial" pitchFamily="34" charset="0"/>
              <a:buChar char="•"/>
            </a:pPr>
            <a:r>
              <a:rPr lang="en-GB" sz="1600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October/November: </a:t>
            </a:r>
            <a:r>
              <a:rPr lang="en-GB" sz="16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Year 6 Parents’ Evening</a:t>
            </a:r>
          </a:p>
          <a:p>
            <a:pPr marL="1657350" lvl="3" indent="-285750">
              <a:buFont typeface="Arial" pitchFamily="34" charset="0"/>
              <a:buChar char="•"/>
            </a:pPr>
            <a:r>
              <a:rPr lang="en-GB" sz="1600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November – January:</a:t>
            </a:r>
          </a:p>
          <a:p>
            <a:pPr lvl="0"/>
            <a:r>
              <a:rPr lang="en-GB" sz="16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		Entrance Exams,</a:t>
            </a:r>
            <a:r>
              <a:rPr lang="en-GB" sz="1600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6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Interviews</a:t>
            </a:r>
            <a:r>
              <a:rPr lang="en-GB" sz="1600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6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and Taster Days</a:t>
            </a:r>
          </a:p>
          <a:p>
            <a:pPr marL="1657350" lvl="3" indent="-285750">
              <a:buFont typeface="Arial" pitchFamily="34" charset="0"/>
              <a:buChar char="•"/>
            </a:pPr>
            <a:r>
              <a:rPr lang="en-GB" sz="1600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December: </a:t>
            </a:r>
            <a:r>
              <a:rPr lang="en-GB" sz="16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Year 6 Reports</a:t>
            </a:r>
          </a:p>
          <a:p>
            <a:pPr marL="1657350" lvl="3" indent="-285750">
              <a:buFont typeface="Arial" pitchFamily="34" charset="0"/>
              <a:buChar char="•"/>
            </a:pPr>
            <a:r>
              <a:rPr lang="en-GB" sz="1600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March: </a:t>
            </a:r>
            <a:r>
              <a:rPr lang="en-GB" sz="16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Destination Schools Finalised</a:t>
            </a:r>
          </a:p>
          <a:p>
            <a:pPr marL="1657350" lvl="3" indent="-285750">
              <a:buFont typeface="Arial" pitchFamily="34" charset="0"/>
              <a:buChar char="•"/>
            </a:pPr>
            <a:r>
              <a:rPr lang="en-GB" sz="1600" b="1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May/July: </a:t>
            </a:r>
            <a:r>
              <a:rPr lang="en-GB" sz="16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Induction Days and visits from Senior School staff</a:t>
            </a:r>
          </a:p>
          <a:p>
            <a:pPr marL="1657350" lvl="3" indent="-285750">
              <a:buFont typeface="Arial" pitchFamily="34" charset="0"/>
              <a:buChar char="•"/>
            </a:pPr>
            <a:endParaRPr lang="en-GB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457200" y="4858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GB" b="1" dirty="0">
                <a:latin typeface="Arial" panose="020B0604020202020204" pitchFamily="34" charset="0"/>
                <a:cs typeface="Arial" panose="020B0604020202020204" pitchFamily="34" charset="0"/>
              </a:rPr>
              <a:t>Timeline: </a:t>
            </a:r>
            <a:br>
              <a:rPr lang="en-GB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b="1" dirty="0" smtClean="0">
                <a:latin typeface="Arial" panose="020B0604020202020204" pitchFamily="34" charset="0"/>
                <a:cs typeface="Arial" panose="020B0604020202020204" pitchFamily="34" charset="0"/>
              </a:rPr>
              <a:t>November </a:t>
            </a:r>
            <a:r>
              <a:rPr lang="en-GB" b="1" dirty="0">
                <a:latin typeface="Arial" panose="020B0604020202020204" pitchFamily="34" charset="0"/>
                <a:cs typeface="Arial" panose="020B0604020202020204" pitchFamily="34" charset="0"/>
              </a:rPr>
              <a:t>Y5 to </a:t>
            </a:r>
            <a:r>
              <a:rPr lang="en-GB" b="1" dirty="0" smtClean="0">
                <a:latin typeface="Arial" panose="020B0604020202020204" pitchFamily="34" charset="0"/>
                <a:cs typeface="Arial" panose="020B0604020202020204" pitchFamily="34" charset="0"/>
              </a:rPr>
              <a:t>July Y6</a:t>
            </a:r>
            <a:endParaRPr lang="en-GB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7287730" y="4725147"/>
            <a:ext cx="380619" cy="1810116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GB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87731" y="6093296"/>
            <a:ext cx="1536087" cy="4675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32230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66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79512" y="188640"/>
            <a:ext cx="8784976" cy="64807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457200" y="485800"/>
            <a:ext cx="8229600" cy="1143000"/>
          </a:xfrm>
        </p:spPr>
        <p:txBody>
          <a:bodyPr/>
          <a:lstStyle/>
          <a:p>
            <a:r>
              <a:rPr lang="en-GB" b="1" dirty="0" smtClean="0">
                <a:latin typeface="Arial" panose="020B0604020202020204" pitchFamily="34" charset="0"/>
                <a:cs typeface="Arial" panose="020B0604020202020204" pitchFamily="34" charset="0"/>
              </a:rPr>
              <a:t>Weekly Mailings</a:t>
            </a:r>
            <a:endParaRPr lang="en-GB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899592" y="1844824"/>
            <a:ext cx="7416824" cy="4104456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GB" sz="1800" b="1" dirty="0" smtClean="0">
                <a:solidFill>
                  <a:srgbClr val="00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Weekly Mailing - Friday 13 </a:t>
            </a:r>
            <a:r>
              <a:rPr lang="en-GB" sz="1800" b="1" dirty="0">
                <a:solidFill>
                  <a:srgbClr val="00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  <a:r>
              <a:rPr lang="en-GB" sz="1800" b="1" dirty="0" smtClean="0">
                <a:solidFill>
                  <a:srgbClr val="00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eptember 2019</a:t>
            </a:r>
          </a:p>
          <a:p>
            <a:pPr marL="0" indent="0">
              <a:buNone/>
            </a:pPr>
            <a:endParaRPr lang="en-GB" sz="1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18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‘Guide to Senior School Applications and Key Dates’</a:t>
            </a:r>
            <a:r>
              <a:rPr lang="en-GB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          Letter including online reply slip relating to Common </a:t>
            </a:r>
            <a:r>
              <a:rPr lang="en-GB" sz="1800" smtClean="0">
                <a:latin typeface="Arial" panose="020B0604020202020204" pitchFamily="34" charset="0"/>
                <a:cs typeface="Arial" panose="020B0604020202020204" pitchFamily="34" charset="0"/>
              </a:rPr>
              <a:t>Entrance (which is </a:t>
            </a:r>
            <a:r>
              <a:rPr lang="en-GB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used for some boarding schools) </a:t>
            </a:r>
          </a:p>
          <a:p>
            <a:pPr marL="0" indent="0">
              <a:buNone/>
            </a:pPr>
            <a:endParaRPr lang="en-GB" sz="1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18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‘Possible Schools at 11+ Booklet’*</a:t>
            </a:r>
          </a:p>
          <a:p>
            <a:pPr marL="0" indent="0">
              <a:buNone/>
            </a:pPr>
            <a:endParaRPr lang="en-GB" sz="1800" b="1" i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18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‘Request for Extra-Curricular Activities Information’</a:t>
            </a:r>
            <a:r>
              <a:rPr lang="en-GB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            Letter including online reply slip </a:t>
            </a:r>
          </a:p>
          <a:p>
            <a:pPr marL="0" indent="0">
              <a:buNone/>
            </a:pPr>
            <a:endParaRPr lang="en-GB" sz="1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  * </a:t>
            </a:r>
            <a:r>
              <a:rPr lang="en-GB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2018-2019 Publication is currently on The Manor website/Parents/Next Schools</a:t>
            </a:r>
          </a:p>
          <a:p>
            <a:pPr marL="0" indent="0">
              <a:buNone/>
            </a:pPr>
            <a:endParaRPr lang="en-GB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87731" y="6093296"/>
            <a:ext cx="1536087" cy="4675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633564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66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79512" y="188640"/>
            <a:ext cx="8784976" cy="64807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457200" y="485800"/>
            <a:ext cx="8229600" cy="1143000"/>
          </a:xfrm>
        </p:spPr>
        <p:txBody>
          <a:bodyPr/>
          <a:lstStyle/>
          <a:p>
            <a:r>
              <a:rPr lang="en-GB" b="1" dirty="0">
                <a:latin typeface="Arial" panose="020B0604020202020204" pitchFamily="34" charset="0"/>
                <a:cs typeface="Arial" panose="020B0604020202020204" pitchFamily="34" charset="0"/>
              </a:rPr>
              <a:t>Weekly Mailings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1259632" y="2215405"/>
            <a:ext cx="6264696" cy="452596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GB" sz="1800" b="1" dirty="0" smtClean="0">
                <a:solidFill>
                  <a:srgbClr val="00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Weekly Mailing - Friday 20 </a:t>
            </a:r>
            <a:r>
              <a:rPr lang="en-GB" sz="1800" b="1" dirty="0">
                <a:solidFill>
                  <a:srgbClr val="00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  <a:r>
              <a:rPr lang="en-GB" sz="1800" b="1" dirty="0" smtClean="0">
                <a:solidFill>
                  <a:srgbClr val="00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eptember 2019 </a:t>
            </a:r>
          </a:p>
          <a:p>
            <a:pPr marL="0" indent="0" algn="ctr">
              <a:buNone/>
            </a:pPr>
            <a:endParaRPr lang="en-GB" sz="1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GB" sz="18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‘Confirmation of Applications to Senior Schools’</a:t>
            </a:r>
            <a:r>
              <a:rPr lang="en-GB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                       Letter and online reply slip </a:t>
            </a:r>
          </a:p>
          <a:p>
            <a:pPr marL="0" indent="0" algn="ctr">
              <a:buNone/>
            </a:pPr>
            <a:endParaRPr lang="en-GB" sz="1800" b="1" dirty="0">
              <a:solidFill>
                <a:srgbClr val="0066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r>
              <a:rPr lang="en-GB" sz="1800" b="1" dirty="0" smtClean="0">
                <a:solidFill>
                  <a:srgbClr val="00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Weekly Mailing - Friday 6 March 2020</a:t>
            </a:r>
          </a:p>
          <a:p>
            <a:pPr marL="0" indent="0" algn="ctr">
              <a:buNone/>
            </a:pPr>
            <a:endParaRPr lang="en-GB" sz="1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GB" sz="18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‘Confirmation of Destination Senior School</a:t>
            </a:r>
            <a:r>
              <a:rPr lang="en-GB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’                               Letter and online reply slip  </a:t>
            </a:r>
          </a:p>
          <a:p>
            <a:endParaRPr lang="en-GB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87731" y="6093296"/>
            <a:ext cx="1536087" cy="4675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558248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66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79512" y="188640"/>
            <a:ext cx="8784976" cy="64807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457200" y="485800"/>
            <a:ext cx="8229600" cy="1143000"/>
          </a:xfrm>
        </p:spPr>
        <p:txBody>
          <a:bodyPr/>
          <a:lstStyle/>
          <a:p>
            <a:r>
              <a:rPr lang="en-GB" b="1" dirty="0" smtClean="0">
                <a:latin typeface="Arial" panose="020B0604020202020204" pitchFamily="34" charset="0"/>
                <a:cs typeface="Arial" panose="020B0604020202020204" pitchFamily="34" charset="0"/>
              </a:rPr>
              <a:t>What To Expect</a:t>
            </a:r>
            <a:endParaRPr lang="en-GB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4320480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GB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2400">
                <a:latin typeface="Arial" panose="020B0604020202020204" pitchFamily="34" charset="0"/>
                <a:cs typeface="Arial" panose="020B0604020202020204" pitchFamily="34" charset="0"/>
              </a:rPr>
              <a:t>Summer Holiday </a:t>
            </a:r>
            <a:r>
              <a:rPr lang="en-GB" sz="2400" smtClean="0">
                <a:latin typeface="Arial" panose="020B0604020202020204" pitchFamily="34" charset="0"/>
                <a:cs typeface="Arial" panose="020B0604020202020204" pitchFamily="34" charset="0"/>
              </a:rPr>
              <a:t>work</a:t>
            </a:r>
          </a:p>
          <a:p>
            <a:r>
              <a:rPr lang="en-GB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Regular 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practice in school of all of the elements of the </a:t>
            </a:r>
            <a:r>
              <a:rPr lang="en-GB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examinations</a:t>
            </a:r>
          </a:p>
          <a:p>
            <a:r>
              <a:rPr lang="en-GB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Information on the Weekly Mailings</a:t>
            </a:r>
          </a:p>
          <a:p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Low key approach from school around the exams themselves and the </a:t>
            </a:r>
            <a:r>
              <a:rPr lang="en-GB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results</a:t>
            </a:r>
          </a:p>
          <a:p>
            <a:r>
              <a:rPr lang="en-GB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Tired children</a:t>
            </a:r>
          </a:p>
          <a:p>
            <a:r>
              <a:rPr lang="en-GB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Children’s approach</a:t>
            </a:r>
          </a:p>
          <a:p>
            <a:pPr marL="0" indent="0">
              <a:buNone/>
            </a:pP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87731" y="6093296"/>
            <a:ext cx="1536087" cy="4675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296931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66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79512" y="188640"/>
            <a:ext cx="8784976" cy="64807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457200" y="485800"/>
            <a:ext cx="8229600" cy="1143000"/>
          </a:xfrm>
        </p:spPr>
        <p:txBody>
          <a:bodyPr/>
          <a:lstStyle/>
          <a:p>
            <a:r>
              <a:rPr lang="en-GB" b="1" dirty="0" smtClean="0">
                <a:latin typeface="Arial" panose="020B0604020202020204" pitchFamily="34" charset="0"/>
                <a:cs typeface="Arial" panose="020B0604020202020204" pitchFamily="34" charset="0"/>
              </a:rPr>
              <a:t>Pastoral Care for the Children</a:t>
            </a:r>
            <a:endParaRPr lang="en-GB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4986280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GB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Teamwork between the adults involved</a:t>
            </a:r>
          </a:p>
          <a:p>
            <a:r>
              <a:rPr lang="en-GB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Support from home and school with the work – </a:t>
            </a:r>
            <a:r>
              <a:rPr lang="en-GB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effort </a:t>
            </a:r>
            <a:r>
              <a:rPr lang="en-GB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and achievement</a:t>
            </a:r>
          </a:p>
          <a:p>
            <a:r>
              <a:rPr lang="en-GB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Support from home and school with friendship issues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and the idea of future changes</a:t>
            </a:r>
          </a:p>
          <a:p>
            <a:r>
              <a:rPr lang="en-GB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Encourage routine/normality</a:t>
            </a:r>
          </a:p>
          <a:p>
            <a:r>
              <a:rPr lang="en-GB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Maintain exercise and interests</a:t>
            </a:r>
          </a:p>
          <a:p>
            <a:r>
              <a:rPr lang="en-GB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Facilitate early nights and healthy diet</a:t>
            </a:r>
          </a:p>
          <a:p>
            <a:r>
              <a:rPr lang="en-GB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Screen Time Discipline</a:t>
            </a:r>
          </a:p>
          <a:p>
            <a:pPr marL="0" indent="0">
              <a:buNone/>
            </a:pP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87731" y="6093296"/>
            <a:ext cx="1536087" cy="4675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662152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66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79512" y="188640"/>
            <a:ext cx="8784976" cy="64807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457200" y="485800"/>
            <a:ext cx="8229600" cy="1143000"/>
          </a:xfrm>
        </p:spPr>
        <p:txBody>
          <a:bodyPr/>
          <a:lstStyle/>
          <a:p>
            <a:r>
              <a:rPr lang="en-GB" b="1" dirty="0">
                <a:latin typeface="Arial" panose="020B0604020202020204" pitchFamily="34" charset="0"/>
                <a:cs typeface="Arial" panose="020B0604020202020204" pitchFamily="34" charset="0"/>
              </a:rPr>
              <a:t>Pastoral Care for Parents!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4986280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GB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Full details of process</a:t>
            </a:r>
          </a:p>
          <a:p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Head’s </a:t>
            </a:r>
            <a:r>
              <a:rPr lang="en-GB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PA Nicole Burroughs</a:t>
            </a:r>
            <a:endParaRPr lang="en-GB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Reports and Parents’ </a:t>
            </a:r>
            <a:r>
              <a:rPr lang="en-GB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Evenings</a:t>
            </a:r>
            <a:endParaRPr lang="en-GB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Head of Y5 and Y6, Y6 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Form </a:t>
            </a:r>
            <a:r>
              <a:rPr lang="en-GB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Teachers, Deputy Heads 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and </a:t>
            </a:r>
            <a:r>
              <a:rPr lang="en-GB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Headmaster</a:t>
            </a:r>
            <a:endParaRPr lang="en-GB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2400" i="1" dirty="0" smtClean="0">
                <a:latin typeface="Arial" panose="020B0604020202020204" pitchFamily="34" charset="0"/>
                <a:cs typeface="Arial" panose="020B0604020202020204" pitchFamily="34" charset="0"/>
              </a:rPr>
              <a:t>Fellow </a:t>
            </a:r>
            <a:r>
              <a:rPr lang="en-GB" sz="2400" i="1" dirty="0">
                <a:latin typeface="Arial" panose="020B0604020202020204" pitchFamily="34" charset="0"/>
                <a:cs typeface="Arial" panose="020B0604020202020204" pitchFamily="34" charset="0"/>
              </a:rPr>
              <a:t>Parents</a:t>
            </a:r>
          </a:p>
          <a:p>
            <a:pPr marL="0" indent="0">
              <a:buNone/>
            </a:pP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87731" y="6093296"/>
            <a:ext cx="1536087" cy="4675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68982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4659</TotalTime>
  <Words>369</Words>
  <Application>Microsoft Office PowerPoint</Application>
  <PresentationFormat>On-screen Show (4:3)</PresentationFormat>
  <Paragraphs>122</Paragraphs>
  <Slides>11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Office Theme</vt:lpstr>
      <vt:lpstr>Transition to Senior  School Evening</vt:lpstr>
      <vt:lpstr>Agenda</vt:lpstr>
      <vt:lpstr>Open Events 2019</vt:lpstr>
      <vt:lpstr>Timeline:  November Y5 to July Y6</vt:lpstr>
      <vt:lpstr>Weekly Mailings</vt:lpstr>
      <vt:lpstr>Weekly Mailings</vt:lpstr>
      <vt:lpstr>What To Expect</vt:lpstr>
      <vt:lpstr>Pastoral Care for the Children</vt:lpstr>
      <vt:lpstr>Pastoral Care for Parents!</vt:lpstr>
      <vt:lpstr>Life After Entrance Exams!</vt:lpstr>
      <vt:lpstr>Transition to Senior  School Evening</vt:lpstr>
    </vt:vector>
  </TitlesOfParts>
  <Company>Manor Prep School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Transition to Senior  School Evening</dc:title>
  <dc:creator>HeadsPA</dc:creator>
  <cp:lastModifiedBy>Kerry Arnold</cp:lastModifiedBy>
  <cp:revision>100</cp:revision>
  <cp:lastPrinted>2019-04-26T11:01:50Z</cp:lastPrinted>
  <dcterms:created xsi:type="dcterms:W3CDTF">2019-03-12T15:06:43Z</dcterms:created>
  <dcterms:modified xsi:type="dcterms:W3CDTF">2019-05-15T14:19:11Z</dcterms:modified>
</cp:coreProperties>
</file>