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4" r:id="rId3"/>
    <p:sldId id="265" r:id="rId4"/>
    <p:sldId id="275" r:id="rId5"/>
    <p:sldId id="276" r:id="rId6"/>
    <p:sldId id="263" r:id="rId7"/>
    <p:sldId id="268" r:id="rId8"/>
    <p:sldId id="266" r:id="rId9"/>
    <p:sldId id="274" r:id="rId10"/>
    <p:sldId id="278" r:id="rId11"/>
    <p:sldId id="267" r:id="rId12"/>
    <p:sldId id="279"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3" autoAdjust="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DB269F8-EF67-48FD-B321-6A4B054453BA}" type="datetimeFigureOut">
              <a:rPr lang="en-GB" smtClean="0"/>
              <a:t>08/06/2020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50731B4-C063-4F67-9E6D-B48ABD1ADCBA}" type="slidenum">
              <a:rPr lang="en-GB" smtClean="0"/>
              <a:t>‹#›</a:t>
            </a:fld>
            <a:endParaRPr lang="en-GB"/>
          </a:p>
        </p:txBody>
      </p:sp>
    </p:spTree>
    <p:extLst>
      <p:ext uri="{BB962C8B-B14F-4D97-AF65-F5344CB8AC3E}">
        <p14:creationId xmlns:p14="http://schemas.microsoft.com/office/powerpoint/2010/main" val="77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0731B4-C063-4F67-9E6D-B48ABD1ADCBA}" type="slidenum">
              <a:rPr lang="en-GB" smtClean="0"/>
              <a:t>3</a:t>
            </a:fld>
            <a:endParaRPr lang="en-GB"/>
          </a:p>
        </p:txBody>
      </p:sp>
    </p:spTree>
    <p:extLst>
      <p:ext uri="{BB962C8B-B14F-4D97-AF65-F5344CB8AC3E}">
        <p14:creationId xmlns:p14="http://schemas.microsoft.com/office/powerpoint/2010/main" val="123242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56C4A6-CA94-4866-B154-4A99F3E55D1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164830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6C4A6-CA94-4866-B154-4A99F3E55D1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167448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6C4A6-CA94-4866-B154-4A99F3E55D1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200830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6C4A6-CA94-4866-B154-4A99F3E55D1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216081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6C4A6-CA94-4866-B154-4A99F3E55D11}"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203529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56C4A6-CA94-4866-B154-4A99F3E55D1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990154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56C4A6-CA94-4866-B154-4A99F3E55D11}" type="datetimeFigureOut">
              <a:rPr lang="en-GB" smtClean="0"/>
              <a:t>08/06/2020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217372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56C4A6-CA94-4866-B154-4A99F3E55D11}" type="datetimeFigureOut">
              <a:rPr lang="en-GB" smtClean="0"/>
              <a:t>08/06/2020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3867975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6C4A6-CA94-4866-B154-4A99F3E55D11}" type="datetimeFigureOut">
              <a:rPr lang="en-GB" smtClean="0"/>
              <a:t>08/06/2020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363845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6C4A6-CA94-4866-B154-4A99F3E55D1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414654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6C4A6-CA94-4866-B154-4A99F3E55D11}"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B043-E22B-42DC-AD85-BD7042913345}" type="slidenum">
              <a:rPr lang="en-GB" smtClean="0"/>
              <a:t>‹#›</a:t>
            </a:fld>
            <a:endParaRPr lang="en-GB"/>
          </a:p>
        </p:txBody>
      </p:sp>
    </p:spTree>
    <p:extLst>
      <p:ext uri="{BB962C8B-B14F-4D97-AF65-F5344CB8AC3E}">
        <p14:creationId xmlns:p14="http://schemas.microsoft.com/office/powerpoint/2010/main" val="195124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6C4A6-CA94-4866-B154-4A99F3E55D11}" type="datetimeFigureOut">
              <a:rPr lang="en-GB" smtClean="0"/>
              <a:t>08/06/2020</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2B043-E22B-42DC-AD85-BD7042913345}" type="slidenum">
              <a:rPr lang="en-GB" smtClean="0"/>
              <a:t>‹#›</a:t>
            </a:fld>
            <a:endParaRPr lang="en-GB"/>
          </a:p>
        </p:txBody>
      </p:sp>
    </p:spTree>
    <p:extLst>
      <p:ext uri="{BB962C8B-B14F-4D97-AF65-F5344CB8AC3E}">
        <p14:creationId xmlns:p14="http://schemas.microsoft.com/office/powerpoint/2010/main" val="276608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ead@manorprep.org" TargetMode="External"/><Relationship Id="rId7" Type="http://schemas.openxmlformats.org/officeDocument/2006/relationships/hyperlink" Target="mailto:headspa@manorprep.org"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njackson@manorprep.org" TargetMode="External"/><Relationship Id="rId5" Type="http://schemas.openxmlformats.org/officeDocument/2006/relationships/hyperlink" Target="mailto:vfootring@manorprep.org" TargetMode="External"/><Relationship Id="rId4" Type="http://schemas.openxmlformats.org/officeDocument/2006/relationships/hyperlink" Target="mailto:vevans@manorprep.org"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registrar@downehouse.net" TargetMode="External"/><Relationship Id="rId13" Type="http://schemas.openxmlformats.org/officeDocument/2006/relationships/hyperlink" Target="http://www.olab.org.uk/ola-virtual-open-morning-registration" TargetMode="External"/><Relationship Id="rId18" Type="http://schemas.openxmlformats.org/officeDocument/2006/relationships/hyperlink" Target="mailto:stbirinus@st-birinus.oxon.sch.uk" TargetMode="External"/><Relationship Id="rId3" Type="http://schemas.openxmlformats.org/officeDocument/2006/relationships/hyperlink" Target="https://www.abingdon.org.uk/admissions/visit-abingdon/" TargetMode="External"/><Relationship Id="rId21" Type="http://schemas.openxmlformats.org/officeDocument/2006/relationships/hyperlink" Target="mailto:admissions@tudorhallschool.com" TargetMode="External"/><Relationship Id="rId7" Type="http://schemas.openxmlformats.org/officeDocument/2006/relationships/hyperlink" Target="https://www.doverbroecks.com/home/open-day/" TargetMode="External"/><Relationship Id="rId12" Type="http://schemas.openxmlformats.org/officeDocument/2006/relationships/hyperlink" Target="mailto:admissions.schools@oxfordshire.gov.uk" TargetMode="External"/><Relationship Id="rId17" Type="http://schemas.openxmlformats.org/officeDocument/2006/relationships/hyperlink" Target="https://www.ryestantony.co.uk/448/admissions/open-mornings" TargetMode="External"/><Relationship Id="rId2" Type="http://schemas.openxmlformats.org/officeDocument/2006/relationships/notesSlide" Target="../notesSlides/notesSlide1.xml"/><Relationship Id="rId16" Type="http://schemas.openxmlformats.org/officeDocument/2006/relationships/hyperlink" Target="https://www.qas.org.uk/admissions/entry-guide" TargetMode="External"/><Relationship Id="rId20" Type="http://schemas.openxmlformats.org/officeDocument/2006/relationships/hyperlink" Target="mailto:registrar@oratory.co.uk" TargetMode="External"/><Relationship Id="rId1" Type="http://schemas.openxmlformats.org/officeDocument/2006/relationships/slideLayout" Target="../slideLayouts/slideLayout2.xml"/><Relationship Id="rId6" Type="http://schemas.openxmlformats.org/officeDocument/2006/relationships/hyperlink" Target="mailto:head.4139@didcotgirls.oxon.sch.uk" TargetMode="External"/><Relationship Id="rId11" Type="http://schemas.openxmlformats.org/officeDocument/2006/relationships/hyperlink" Target="https://www.mcsoxford.org/admissions/open-days/book-an-open-day/" TargetMode="External"/><Relationship Id="rId5" Type="http://schemas.openxmlformats.org/officeDocument/2006/relationships/hyperlink" Target="mailto:admissions@cokethorpe.org" TargetMode="External"/><Relationship Id="rId15" Type="http://schemas.openxmlformats.org/officeDocument/2006/relationships/hyperlink" Target="https://www.pangbourne.com/prospective-families/admissions/visit-us" TargetMode="External"/><Relationship Id="rId10" Type="http://schemas.openxmlformats.org/officeDocument/2006/relationships/hyperlink" Target="mailto:office.4125@larkmead.oxon.sch.uk" TargetMode="External"/><Relationship Id="rId19" Type="http://schemas.openxmlformats.org/officeDocument/2006/relationships/hyperlink" Target="https://www.shsk.org.uk/admissions/Open-day.aspx" TargetMode="External"/><Relationship Id="rId4" Type="http://schemas.openxmlformats.org/officeDocument/2006/relationships/hyperlink" Target="mailto:admissions@cranfordhouse.net" TargetMode="External"/><Relationship Id="rId9" Type="http://schemas.openxmlformats.org/officeDocument/2006/relationships/hyperlink" Target="mailto:admissions@headington.org" TargetMode="External"/><Relationship Id="rId14" Type="http://schemas.openxmlformats.org/officeDocument/2006/relationships/hyperlink" Target="https://oxfordhigh.gdst.net/admissions/visit-us/senior-and-sixth-form-virtual-meeting/" TargetMode="External"/><Relationship Id="rId22" Type="http://schemas.openxmlformats.org/officeDocument/2006/relationships/hyperlink" Target="mailto:admissions@wychwoodschool.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0" y="2751068"/>
            <a:ext cx="9144000" cy="1470025"/>
          </a:xfrm>
        </p:spPr>
        <p:txBody>
          <a:bodyPr>
            <a:normAutofit/>
          </a:bodyPr>
          <a:lstStyle/>
          <a:p>
            <a:r>
              <a:rPr lang="en-GB" sz="4000" b="1" dirty="0" smtClean="0">
                <a:latin typeface="Arial" panose="020B0604020202020204" pitchFamily="34" charset="0"/>
                <a:cs typeface="Arial" panose="020B0604020202020204" pitchFamily="34" charset="0"/>
              </a:rPr>
              <a:t>Transition to Senior </a:t>
            </a:r>
            <a:br>
              <a:rPr lang="en-GB" sz="4000" b="1" dirty="0" smtClean="0">
                <a:latin typeface="Arial" panose="020B0604020202020204" pitchFamily="34" charset="0"/>
                <a:cs typeface="Arial" panose="020B0604020202020204" pitchFamily="34" charset="0"/>
              </a:rPr>
            </a:br>
            <a:r>
              <a:rPr lang="en-GB" sz="4000" b="1" dirty="0" smtClean="0">
                <a:latin typeface="Arial" panose="020B0604020202020204" pitchFamily="34" charset="0"/>
                <a:cs typeface="Arial" panose="020B0604020202020204" pitchFamily="34" charset="0"/>
              </a:rPr>
              <a:t>School Presentation</a:t>
            </a:r>
            <a:endParaRPr lang="en-GB"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700736"/>
            <a:ext cx="6400800" cy="1752600"/>
          </a:xfrm>
        </p:spPr>
        <p:txBody>
          <a:bodyPr/>
          <a:lstStyle/>
          <a:p>
            <a:r>
              <a:rPr lang="en-GB" dirty="0" smtClean="0">
                <a:latin typeface="Arial" panose="020B0604020202020204" pitchFamily="34" charset="0"/>
                <a:cs typeface="Arial" panose="020B0604020202020204" pitchFamily="34" charset="0"/>
              </a:rPr>
              <a:t>Wednesday 20 May 2020</a:t>
            </a:r>
            <a:endParaRPr lang="en-GB"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663508"/>
            <a:ext cx="4827876" cy="1469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6473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848954"/>
            <a:ext cx="2237420" cy="680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9"/>
          <p:cNvSpPr>
            <a:spLocks noGrp="1"/>
          </p:cNvSpPr>
          <p:nvPr>
            <p:ph idx="1"/>
          </p:nvPr>
        </p:nvSpPr>
        <p:spPr>
          <a:xfrm>
            <a:off x="457200" y="1340768"/>
            <a:ext cx="8229600" cy="5049688"/>
          </a:xfrm>
        </p:spPr>
        <p:txBody>
          <a:bodyPr>
            <a:normAutofit fontScale="85000" lnSpcReduction="10000"/>
          </a:bodyPr>
          <a:lstStyle/>
          <a:p>
            <a:r>
              <a:rPr lang="en-GB" sz="2400" b="1" dirty="0" smtClean="0"/>
              <a:t>Alastair Thomas</a:t>
            </a:r>
            <a:r>
              <a:rPr lang="en-GB" sz="2400" dirty="0" smtClean="0"/>
              <a:t>, Headmaster – 01235 858460 </a:t>
            </a:r>
            <a:r>
              <a:rPr lang="en-GB" sz="2400" dirty="0"/>
              <a:t>/  07552 842864 </a:t>
            </a:r>
            <a:endParaRPr lang="en-GB" sz="2400" dirty="0" smtClean="0"/>
          </a:p>
          <a:p>
            <a:pPr marL="0" indent="0">
              <a:buNone/>
            </a:pPr>
            <a:r>
              <a:rPr lang="en-GB" sz="2400" dirty="0" smtClean="0"/>
              <a:t>	</a:t>
            </a:r>
            <a:r>
              <a:rPr lang="en-GB" sz="2400" dirty="0" smtClean="0">
                <a:hlinkClick r:id="rId3"/>
              </a:rPr>
              <a:t>head@manorprep.org</a:t>
            </a:r>
            <a:endParaRPr lang="en-GB" sz="2400" dirty="0" smtClean="0"/>
          </a:p>
          <a:p>
            <a:pPr marL="0" indent="0">
              <a:buNone/>
            </a:pPr>
            <a:endParaRPr lang="en-GB" sz="2400" dirty="0"/>
          </a:p>
          <a:p>
            <a:r>
              <a:rPr lang="en-GB" sz="2400" b="1" dirty="0" smtClean="0"/>
              <a:t>Victoria Evans</a:t>
            </a:r>
            <a:r>
              <a:rPr lang="en-GB" sz="2400" dirty="0" smtClean="0"/>
              <a:t>, Deputy Head Academic – 01235 858496 </a:t>
            </a:r>
            <a:r>
              <a:rPr lang="en-GB" sz="2400" dirty="0"/>
              <a:t>/ 07552 846591</a:t>
            </a:r>
            <a:endParaRPr lang="en-GB" sz="2400" dirty="0" smtClean="0"/>
          </a:p>
          <a:p>
            <a:pPr marL="0" indent="0">
              <a:buNone/>
            </a:pPr>
            <a:r>
              <a:rPr lang="en-GB" sz="2400" dirty="0" smtClean="0"/>
              <a:t>	</a:t>
            </a:r>
            <a:r>
              <a:rPr lang="en-GB" sz="2400" dirty="0" smtClean="0">
                <a:hlinkClick r:id="rId4"/>
              </a:rPr>
              <a:t>vevans@manorprep.org</a:t>
            </a:r>
            <a:endParaRPr lang="en-GB" sz="2400" dirty="0" smtClean="0"/>
          </a:p>
          <a:p>
            <a:pPr marL="0" indent="0">
              <a:buNone/>
            </a:pPr>
            <a:endParaRPr lang="en-GB" sz="2400" dirty="0" smtClean="0"/>
          </a:p>
          <a:p>
            <a:r>
              <a:rPr lang="en-GB" sz="2400" b="1" dirty="0" smtClean="0"/>
              <a:t>Varun Footring</a:t>
            </a:r>
            <a:r>
              <a:rPr lang="en-GB" sz="2400" dirty="0" smtClean="0"/>
              <a:t>, Deputy Head Pastoral – 01235 858480 </a:t>
            </a:r>
            <a:r>
              <a:rPr lang="en-GB" sz="2400" dirty="0"/>
              <a:t>/ 07983 400129 </a:t>
            </a:r>
            <a:endParaRPr lang="en-GB" sz="2400" dirty="0" smtClean="0"/>
          </a:p>
          <a:p>
            <a:pPr marL="0" indent="0">
              <a:buNone/>
            </a:pPr>
            <a:r>
              <a:rPr lang="en-GB" sz="2400" dirty="0" smtClean="0"/>
              <a:t>	</a:t>
            </a:r>
            <a:r>
              <a:rPr lang="en-GB" sz="2400" dirty="0" smtClean="0">
                <a:hlinkClick r:id="rId5"/>
              </a:rPr>
              <a:t>vfootring@manorprep.org</a:t>
            </a:r>
            <a:endParaRPr lang="en-GB" sz="2400" dirty="0" smtClean="0"/>
          </a:p>
          <a:p>
            <a:pPr marL="0" indent="0">
              <a:buNone/>
            </a:pPr>
            <a:endParaRPr lang="en-GB" sz="2400" dirty="0" smtClean="0"/>
          </a:p>
          <a:p>
            <a:r>
              <a:rPr lang="en-GB" sz="2400" b="1" dirty="0" smtClean="0"/>
              <a:t>Neil Jackson</a:t>
            </a:r>
            <a:r>
              <a:rPr lang="en-GB" sz="2400" dirty="0" smtClean="0"/>
              <a:t>, Head of Year 5 and 6 – 01235 858453</a:t>
            </a:r>
          </a:p>
          <a:p>
            <a:pPr marL="0" indent="0">
              <a:buNone/>
            </a:pPr>
            <a:r>
              <a:rPr lang="en-GB" sz="2400" dirty="0" smtClean="0"/>
              <a:t>	</a:t>
            </a:r>
            <a:r>
              <a:rPr lang="en-GB" sz="2400" dirty="0" smtClean="0">
                <a:hlinkClick r:id="rId6"/>
              </a:rPr>
              <a:t>njackson@manorprep.org</a:t>
            </a:r>
            <a:endParaRPr lang="en-GB" sz="2400" dirty="0" smtClean="0"/>
          </a:p>
          <a:p>
            <a:pPr marL="0" indent="0">
              <a:buNone/>
            </a:pPr>
            <a:endParaRPr lang="en-GB" sz="2400" dirty="0" smtClean="0"/>
          </a:p>
          <a:p>
            <a:r>
              <a:rPr lang="en-GB" sz="2400" b="1" dirty="0" smtClean="0"/>
              <a:t>Nicole Burroughs</a:t>
            </a:r>
            <a:r>
              <a:rPr lang="en-GB" sz="2400" dirty="0" smtClean="0"/>
              <a:t>, PA to the Headmaster – 01235 858479</a:t>
            </a:r>
          </a:p>
          <a:p>
            <a:pPr marL="0" indent="0">
              <a:buNone/>
            </a:pPr>
            <a:r>
              <a:rPr lang="en-GB" sz="2400" dirty="0" smtClean="0"/>
              <a:t>	</a:t>
            </a:r>
            <a:r>
              <a:rPr lang="en-GB" sz="2400" dirty="0" smtClean="0">
                <a:hlinkClick r:id="rId7"/>
              </a:rPr>
              <a:t>headspa@manorprep.org</a:t>
            </a:r>
            <a:endParaRPr lang="en-GB" sz="2400" dirty="0" smtClean="0"/>
          </a:p>
          <a:p>
            <a:pPr marL="0" indent="0">
              <a:buNone/>
            </a:pPr>
            <a:endParaRPr lang="en-GB" sz="2400" dirty="0"/>
          </a:p>
        </p:txBody>
      </p:sp>
      <p:sp>
        <p:nvSpPr>
          <p:cNvPr id="12" name="Title 1"/>
          <p:cNvSpPr>
            <a:spLocks noGrp="1"/>
          </p:cNvSpPr>
          <p:nvPr>
            <p:ph type="title"/>
          </p:nvPr>
        </p:nvSpPr>
        <p:spPr>
          <a:xfrm>
            <a:off x="446856" y="188640"/>
            <a:ext cx="8229600" cy="1143000"/>
          </a:xfrm>
        </p:spPr>
        <p:txBody>
          <a:bodyPr>
            <a:normAutofit/>
          </a:bodyPr>
          <a:lstStyle/>
          <a:p>
            <a:r>
              <a:rPr lang="en-GB" sz="4000" b="1" dirty="0" smtClean="0">
                <a:latin typeface="Arial" panose="020B0604020202020204" pitchFamily="34" charset="0"/>
                <a:cs typeface="Arial" panose="020B0604020202020204" pitchFamily="34" charset="0"/>
              </a:rPr>
              <a:t>Key Contacts</a:t>
            </a: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15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35893" y="191941"/>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260648"/>
            <a:ext cx="8229600" cy="1143000"/>
          </a:xfrm>
        </p:spPr>
        <p:txBody>
          <a:bodyPr/>
          <a:lstStyle/>
          <a:p>
            <a:r>
              <a:rPr lang="en-GB" b="1" dirty="0" smtClean="0">
                <a:latin typeface="Arial" panose="020B0604020202020204" pitchFamily="34" charset="0"/>
                <a:cs typeface="Arial" panose="020B0604020202020204" pitchFamily="34" charset="0"/>
              </a:rPr>
              <a:t>Life After Entrance Exams!</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457200" y="1340768"/>
            <a:ext cx="8229600" cy="5328592"/>
          </a:xfrm>
        </p:spPr>
        <p:txBody>
          <a:bodyPr>
            <a:normAutofit/>
          </a:bodyPr>
          <a:lstStyle/>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902" y="1287116"/>
            <a:ext cx="1585999" cy="2481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600" r="7675"/>
          <a:stretch/>
        </p:blipFill>
        <p:spPr bwMode="auto">
          <a:xfrm>
            <a:off x="971600" y="3068963"/>
            <a:ext cx="2266776" cy="1646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6" y="3996509"/>
            <a:ext cx="2411679" cy="1808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401" t="13006" r="6969"/>
          <a:stretch/>
        </p:blipFill>
        <p:spPr bwMode="auto">
          <a:xfrm rot="396073">
            <a:off x="6118035" y="3006917"/>
            <a:ext cx="2319559" cy="1754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758" r="2803"/>
          <a:stretch/>
        </p:blipFill>
        <p:spPr bwMode="auto">
          <a:xfrm rot="413354">
            <a:off x="5603230" y="1438829"/>
            <a:ext cx="2787561" cy="1328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563" t="1" b="18669"/>
          <a:stretch/>
        </p:blipFill>
        <p:spPr bwMode="auto">
          <a:xfrm rot="21356937">
            <a:off x="460050" y="1362455"/>
            <a:ext cx="2613915" cy="154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4811668"/>
            <a:ext cx="7368310" cy="1815882"/>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Arial" pitchFamily="34" charset="0"/>
                <a:cs typeface="Arial" pitchFamily="34" charset="0"/>
              </a:rPr>
              <a:t>Continued Curriculum </a:t>
            </a:r>
            <a:r>
              <a:rPr lang="en-GB" sz="1600" dirty="0" smtClean="0">
                <a:latin typeface="Arial" pitchFamily="34" charset="0"/>
                <a:cs typeface="Arial" pitchFamily="34" charset="0"/>
              </a:rPr>
              <a:t>Work</a:t>
            </a:r>
          </a:p>
          <a:p>
            <a:pPr marL="285750" indent="-285750">
              <a:buFont typeface="Arial" panose="020B0604020202020204" pitchFamily="34" charset="0"/>
              <a:buChar char="•"/>
            </a:pPr>
            <a:r>
              <a:rPr lang="en-GB" sz="1600" dirty="0" smtClean="0">
                <a:latin typeface="Arial" pitchFamily="34" charset="0"/>
                <a:cs typeface="Arial" pitchFamily="34" charset="0"/>
              </a:rPr>
              <a:t>Assessments</a:t>
            </a:r>
          </a:p>
          <a:p>
            <a:pPr marL="285750" indent="-285750">
              <a:buFont typeface="Arial" panose="020B0604020202020204" pitchFamily="34" charset="0"/>
              <a:buChar char="•"/>
            </a:pPr>
            <a:r>
              <a:rPr lang="en-GB" sz="1600" dirty="0" smtClean="0">
                <a:latin typeface="Arial" pitchFamily="34" charset="0"/>
                <a:cs typeface="Arial" pitchFamily="34" charset="0"/>
              </a:rPr>
              <a:t>Latin</a:t>
            </a:r>
          </a:p>
          <a:p>
            <a:pPr marL="285750" indent="-285750">
              <a:buFont typeface="Arial" panose="020B0604020202020204" pitchFamily="34" charset="0"/>
              <a:buChar char="•"/>
            </a:pPr>
            <a:r>
              <a:rPr lang="en-GB" sz="1600" dirty="0" smtClean="0">
                <a:latin typeface="Arial" pitchFamily="34" charset="0"/>
                <a:cs typeface="Arial" pitchFamily="34" charset="0"/>
              </a:rPr>
              <a:t>Enrichment Presentations</a:t>
            </a:r>
          </a:p>
          <a:p>
            <a:pPr marL="285750" indent="-285750">
              <a:buFont typeface="Arial" panose="020B0604020202020204" pitchFamily="34" charset="0"/>
              <a:buChar char="•"/>
            </a:pPr>
            <a:r>
              <a:rPr lang="en-GB" sz="1600" dirty="0" smtClean="0">
                <a:latin typeface="Arial" pitchFamily="34" charset="0"/>
                <a:cs typeface="Arial" pitchFamily="34" charset="0"/>
              </a:rPr>
              <a:t>Induction Days</a:t>
            </a:r>
          </a:p>
          <a:p>
            <a:pPr marL="285750" indent="-285750">
              <a:buFont typeface="Arial" panose="020B0604020202020204" pitchFamily="34" charset="0"/>
              <a:buChar char="•"/>
            </a:pPr>
            <a:r>
              <a:rPr lang="en-GB" sz="1600" dirty="0" smtClean="0">
                <a:latin typeface="Arial" pitchFamily="34" charset="0"/>
                <a:cs typeface="Arial" pitchFamily="34" charset="0"/>
              </a:rPr>
              <a:t>Visits from Senior School Staff to The Manor to </a:t>
            </a:r>
          </a:p>
          <a:p>
            <a:r>
              <a:rPr lang="en-GB" sz="1600" dirty="0" smtClean="0">
                <a:latin typeface="Arial" pitchFamily="34" charset="0"/>
                <a:cs typeface="Arial" pitchFamily="34" charset="0"/>
              </a:rPr>
              <a:t>     meet our children</a:t>
            </a:r>
          </a:p>
        </p:txBody>
      </p:sp>
      <p:pic>
        <p:nvPicPr>
          <p:cNvPr id="1027" name="Picture 3"/>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16804"/>
          <a:stretch/>
        </p:blipFill>
        <p:spPr bwMode="auto">
          <a:xfrm>
            <a:off x="6061127" y="4985033"/>
            <a:ext cx="1984518"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61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08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18256"/>
            <a:ext cx="8229600" cy="1143000"/>
          </a:xfrm>
        </p:spPr>
        <p:txBody>
          <a:bodyPr>
            <a:normAutofit/>
          </a:bodyPr>
          <a:lstStyle/>
          <a:p>
            <a:r>
              <a:rPr lang="en-GB" b="1" dirty="0" smtClean="0">
                <a:latin typeface="Arial" panose="020B0604020202020204" pitchFamily="34" charset="0"/>
                <a:cs typeface="Arial" panose="020B0604020202020204" pitchFamily="34" charset="0"/>
              </a:rPr>
              <a:t>FAQs</a:t>
            </a:r>
            <a:endParaRPr lang="en-GB" b="1" dirty="0">
              <a:latin typeface="Arial" panose="020B0604020202020204" pitchFamily="34" charset="0"/>
              <a:cs typeface="Arial" panose="020B0604020202020204" pitchFamily="34" charset="0"/>
            </a:endParaRPr>
          </a:p>
        </p:txBody>
      </p:sp>
      <p:sp>
        <p:nvSpPr>
          <p:cNvPr id="9" name="Content Placeholder 7"/>
          <p:cNvSpPr>
            <a:spLocks noGrp="1"/>
          </p:cNvSpPr>
          <p:nvPr>
            <p:ph idx="1"/>
          </p:nvPr>
        </p:nvSpPr>
        <p:spPr>
          <a:xfrm>
            <a:off x="323528" y="980728"/>
            <a:ext cx="8640960" cy="5688632"/>
          </a:xfrm>
        </p:spPr>
        <p:txBody>
          <a:bodyPr>
            <a:normAutofit fontScale="70000" lnSpcReduction="20000"/>
          </a:bodyPr>
          <a:lstStyle/>
          <a:p>
            <a:pPr marL="0" indent="0">
              <a:buNone/>
            </a:pPr>
            <a:r>
              <a:rPr lang="en-GB" sz="2000" b="1" dirty="0" smtClean="0">
                <a:latin typeface="Arial" panose="020B0604020202020204" pitchFamily="34" charset="0"/>
                <a:cs typeface="Arial" panose="020B0604020202020204" pitchFamily="34" charset="0"/>
              </a:rPr>
              <a:t>Q – Who do I approach to get permission to visit other schools (Open Days, Taster Days </a:t>
            </a:r>
            <a:r>
              <a:rPr lang="en-GB" sz="2000" b="1" dirty="0" err="1" smtClean="0">
                <a:latin typeface="Arial" panose="020B0604020202020204" pitchFamily="34" charset="0"/>
                <a:cs typeface="Arial" panose="020B0604020202020204" pitchFamily="34" charset="0"/>
              </a:rPr>
              <a:t>etc</a:t>
            </a:r>
            <a:r>
              <a:rPr lang="en-GB" sz="2000" b="1" dirty="0" smtClean="0">
                <a:latin typeface="Arial" panose="020B0604020202020204" pitchFamily="34" charset="0"/>
                <a:cs typeface="Arial" panose="020B0604020202020204" pitchFamily="34" charset="0"/>
              </a:rPr>
              <a:t>)?</a:t>
            </a:r>
          </a:p>
          <a:p>
            <a:pPr marL="0" indent="0">
              <a:buNone/>
            </a:pPr>
            <a:r>
              <a:rPr lang="en-GB" sz="2000" dirty="0" smtClean="0">
                <a:latin typeface="Arial" panose="020B0604020202020204" pitchFamily="34" charset="0"/>
                <a:cs typeface="Arial" panose="020B0604020202020204" pitchFamily="34" charset="0"/>
              </a:rPr>
              <a:t>A – These requests should go by email to Form Teachers, please. </a:t>
            </a:r>
          </a:p>
          <a:p>
            <a:pPr marL="0" indent="0">
              <a:buNone/>
            </a:pPr>
            <a:endParaRPr lang="en-GB" sz="2000" dirty="0" smtClean="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Q – How many schools should my child apply to</a:t>
            </a:r>
            <a:r>
              <a:rPr lang="en-GB" sz="2000" b="1" dirty="0" smtClean="0">
                <a:latin typeface="Arial" panose="020B0604020202020204" pitchFamily="34" charset="0"/>
                <a:cs typeface="Arial" panose="020B0604020202020204" pitchFamily="34" charset="0"/>
              </a:rPr>
              <a:t>?</a:t>
            </a:r>
          </a:p>
          <a:p>
            <a:pPr marL="0" indent="0">
              <a:buNone/>
            </a:pPr>
            <a:r>
              <a:rPr lang="en-GB" sz="2000" dirty="0">
                <a:latin typeface="Arial" panose="020B0604020202020204" pitchFamily="34" charset="0"/>
                <a:cs typeface="Arial" panose="020B0604020202020204" pitchFamily="34" charset="0"/>
              </a:rPr>
              <a:t>A – </a:t>
            </a:r>
            <a:r>
              <a:rPr lang="en-GB" sz="2000" dirty="0" smtClean="0">
                <a:latin typeface="Arial" panose="020B0604020202020204" pitchFamily="34" charset="0"/>
                <a:cs typeface="Arial" panose="020B0604020202020204" pitchFamily="34" charset="0"/>
              </a:rPr>
              <a:t>This varies from child to child and we would suggest you discuss this in person with Mr Thomas.</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Q – Which schools use ISEB Common Entrance?</a:t>
            </a:r>
          </a:p>
          <a:p>
            <a:pPr marL="0" indent="0">
              <a:buNone/>
            </a:pPr>
            <a:r>
              <a:rPr lang="en-GB" sz="2000" dirty="0">
                <a:latin typeface="Arial" panose="020B0604020202020204" pitchFamily="34" charset="0"/>
                <a:cs typeface="Arial" panose="020B0604020202020204" pitchFamily="34" charset="0"/>
              </a:rPr>
              <a:t>A – </a:t>
            </a:r>
            <a:r>
              <a:rPr lang="en-GB" sz="2000" dirty="0" smtClean="0">
                <a:latin typeface="Arial" panose="020B0604020202020204" pitchFamily="34" charset="0"/>
                <a:cs typeface="Arial" panose="020B0604020202020204" pitchFamily="34" charset="0"/>
              </a:rPr>
              <a:t>A small number of boarding schools use ISEB Common Entrance as all or part of their entry procedure.  A list of these schools will be included in the ‘Possible Schools at 11+’ booklet which we will publish in September 2020.</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smtClean="0">
                <a:latin typeface="Arial" panose="020B0604020202020204" pitchFamily="34" charset="0"/>
                <a:cs typeface="Arial" panose="020B0604020202020204" pitchFamily="34" charset="0"/>
              </a:rPr>
              <a:t>Q – When and how is my child’s senior school reference written and sent?</a:t>
            </a:r>
          </a:p>
          <a:p>
            <a:pPr marL="0" indent="0">
              <a:buNone/>
            </a:pPr>
            <a:r>
              <a:rPr lang="en-GB" sz="2000" dirty="0" smtClean="0">
                <a:latin typeface="Arial" panose="020B0604020202020204" pitchFamily="34" charset="0"/>
                <a:cs typeface="Arial" panose="020B0604020202020204" pitchFamily="34" charset="0"/>
              </a:rPr>
              <a:t>A – We prepare a confidential Headmaster’s Report for every child between September and November of Year 6.  These are sent out as and when requested by Senior Schools and no later than the end of November.  We use our own established and well-regarded template for these Reports.  The Report is contributed to by all subject teachers and also includes a section on Extra-Curricular activities.</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smtClean="0">
                <a:latin typeface="Arial" panose="020B0604020202020204" pitchFamily="34" charset="0"/>
                <a:cs typeface="Arial" panose="020B0604020202020204" pitchFamily="34" charset="0"/>
              </a:rPr>
              <a:t>Q – Should my child practise for interviews?</a:t>
            </a:r>
          </a:p>
          <a:p>
            <a:pPr marL="0" indent="0">
              <a:buNone/>
            </a:pPr>
            <a:r>
              <a:rPr lang="en-GB" sz="2000" dirty="0">
                <a:latin typeface="Arial" panose="020B0604020202020204" pitchFamily="34" charset="0"/>
                <a:cs typeface="Arial" panose="020B0604020202020204" pitchFamily="34" charset="0"/>
              </a:rPr>
              <a:t>A – </a:t>
            </a:r>
            <a:r>
              <a:rPr lang="en-GB" sz="2000" dirty="0" smtClean="0">
                <a:latin typeface="Arial" panose="020B0604020202020204" pitchFamily="34" charset="0"/>
                <a:cs typeface="Arial" panose="020B0604020202020204" pitchFamily="34" charset="0"/>
              </a:rPr>
              <a:t>Senior Schools tend to prefer that children are not prepped for interview.  At this age, the interviews are a general chat and very informal.  The most important elements are eye contact and a big smile!</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smtClean="0">
                <a:latin typeface="Arial" panose="020B0604020202020204" pitchFamily="34" charset="0"/>
                <a:cs typeface="Arial" panose="020B0604020202020204" pitchFamily="34" charset="0"/>
              </a:rPr>
              <a:t>Q – What is the deadline for senior schools applications? </a:t>
            </a:r>
          </a:p>
          <a:p>
            <a:pPr marL="0" indent="0">
              <a:buNone/>
            </a:pPr>
            <a:r>
              <a:rPr lang="en-GB" sz="2000" dirty="0">
                <a:latin typeface="Arial" panose="020B0604020202020204" pitchFamily="34" charset="0"/>
                <a:cs typeface="Arial" panose="020B0604020202020204" pitchFamily="34" charset="0"/>
              </a:rPr>
              <a:t>A – </a:t>
            </a:r>
            <a:r>
              <a:rPr lang="en-GB" sz="2000" dirty="0" smtClean="0">
                <a:latin typeface="Arial" panose="020B0604020202020204" pitchFamily="34" charset="0"/>
                <a:cs typeface="Arial" panose="020B0604020202020204" pitchFamily="34" charset="0"/>
              </a:rPr>
              <a:t>The is varies from school to school, but for the vast majority of day schools in our area, the registration deadline is in October of Year 6.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smtClean="0">
                <a:latin typeface="Arial" panose="020B0604020202020204" pitchFamily="34" charset="0"/>
                <a:cs typeface="Arial" panose="020B0604020202020204" pitchFamily="34" charset="0"/>
              </a:rPr>
              <a:t>Q – How long after a senior schools entrance exam will we find out the result?</a:t>
            </a:r>
          </a:p>
          <a:p>
            <a:pPr marL="0" indent="0">
              <a:buNone/>
            </a:pPr>
            <a:r>
              <a:rPr lang="en-GB" sz="2000" dirty="0" smtClean="0">
                <a:latin typeface="Arial" panose="020B0604020202020204" pitchFamily="34" charset="0"/>
                <a:cs typeface="Arial" panose="020B0604020202020204" pitchFamily="34" charset="0"/>
              </a:rPr>
              <a:t>A – In most cases results will be published no more than two weeks after the entrance exam.</a:t>
            </a:r>
            <a:endParaRPr lang="en-GB" sz="2000" dirty="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073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smtClean="0">
                <a:latin typeface="Arial" panose="020B0604020202020204" pitchFamily="34" charset="0"/>
                <a:cs typeface="Arial" panose="020B0604020202020204" pitchFamily="34" charset="0"/>
              </a:rPr>
              <a:t>Agenda</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2051720" y="2089117"/>
            <a:ext cx="5400600" cy="4076187"/>
          </a:xfrm>
        </p:spPr>
        <p:txBody>
          <a:bodyPr>
            <a:normAutofit/>
          </a:bodyPr>
          <a:lstStyle/>
          <a:p>
            <a:pPr marL="0" indent="0">
              <a:buNone/>
            </a:pPr>
            <a:r>
              <a:rPr lang="en-GB" sz="1800" b="1" dirty="0" smtClean="0">
                <a:latin typeface="Arial" panose="020B0604020202020204" pitchFamily="34" charset="0"/>
                <a:cs typeface="Arial" panose="020B0604020202020204" pitchFamily="34" charset="0"/>
              </a:rPr>
              <a:t>Mr Alastair Thomas – Headmaster</a:t>
            </a:r>
          </a:p>
          <a:p>
            <a:r>
              <a:rPr lang="en-GB" sz="1800" dirty="0" smtClean="0">
                <a:solidFill>
                  <a:prstClr val="black"/>
                </a:solidFill>
                <a:latin typeface="Arial" panose="020B0604020202020204" pitchFamily="34" charset="0"/>
                <a:cs typeface="Arial" panose="020B0604020202020204" pitchFamily="34" charset="0"/>
              </a:rPr>
              <a:t>Welcome </a:t>
            </a:r>
            <a:r>
              <a:rPr lang="en-GB" sz="1800" dirty="0">
                <a:solidFill>
                  <a:prstClr val="black"/>
                </a:solidFill>
                <a:latin typeface="Arial" panose="020B0604020202020204" pitchFamily="34" charset="0"/>
                <a:cs typeface="Arial" panose="020B0604020202020204" pitchFamily="34" charset="0"/>
              </a:rPr>
              <a:t>and </a:t>
            </a:r>
            <a:r>
              <a:rPr lang="en-GB" sz="1800" dirty="0" smtClean="0">
                <a:solidFill>
                  <a:prstClr val="black"/>
                </a:solidFill>
                <a:latin typeface="Arial" panose="020B0604020202020204" pitchFamily="34" charset="0"/>
                <a:cs typeface="Arial" panose="020B0604020202020204" pitchFamily="34" charset="0"/>
              </a:rPr>
              <a:t>Introduction</a:t>
            </a:r>
            <a:endParaRPr lang="en-GB" sz="1800" b="1" dirty="0" smtClean="0">
              <a:latin typeface="Arial" panose="020B0604020202020204" pitchFamily="34" charset="0"/>
              <a:cs typeface="Arial" panose="020B0604020202020204" pitchFamily="34" charset="0"/>
            </a:endParaRPr>
          </a:p>
          <a:p>
            <a:pPr marL="0" lvl="1" indent="0">
              <a:buNone/>
            </a:pPr>
            <a:endParaRPr lang="en-GB" sz="1800" b="1" dirty="0" smtClean="0">
              <a:latin typeface="Arial" panose="020B0604020202020204" pitchFamily="34" charset="0"/>
              <a:cs typeface="Arial" panose="020B0604020202020204" pitchFamily="34" charset="0"/>
            </a:endParaRPr>
          </a:p>
          <a:p>
            <a:pPr marL="0" lvl="1" indent="0">
              <a:buNone/>
            </a:pPr>
            <a:r>
              <a:rPr lang="en-GB" sz="1800" b="1" dirty="0" smtClean="0">
                <a:latin typeface="Arial" panose="020B0604020202020204" pitchFamily="34" charset="0"/>
                <a:cs typeface="Arial" panose="020B0604020202020204" pitchFamily="34" charset="0"/>
              </a:rPr>
              <a:t>Mrs Victoria Evans – Deputy Head Academic </a:t>
            </a:r>
            <a:endParaRPr lang="en-GB" sz="1800" b="1" dirty="0">
              <a:latin typeface="Arial" panose="020B0604020202020204" pitchFamily="34" charset="0"/>
              <a:cs typeface="Arial" panose="020B0604020202020204" pitchFamily="34" charset="0"/>
            </a:endParaRPr>
          </a:p>
          <a:p>
            <a:pPr marL="285750" lvl="1">
              <a:buFont typeface="Arial" panose="020B0604020202020204" pitchFamily="34" charset="0"/>
              <a:buChar char="•"/>
            </a:pPr>
            <a:r>
              <a:rPr lang="en-GB" sz="1800" dirty="0" smtClean="0">
                <a:solidFill>
                  <a:prstClr val="black"/>
                </a:solidFill>
                <a:latin typeface="Arial" panose="020B0604020202020204" pitchFamily="34" charset="0"/>
                <a:cs typeface="Arial" panose="020B0604020202020204" pitchFamily="34" charset="0"/>
              </a:rPr>
              <a:t>Process </a:t>
            </a:r>
            <a:r>
              <a:rPr lang="en-GB" sz="1800" dirty="0">
                <a:solidFill>
                  <a:prstClr val="black"/>
                </a:solidFill>
                <a:latin typeface="Arial" panose="020B0604020202020204" pitchFamily="34" charset="0"/>
                <a:cs typeface="Arial" panose="020B0604020202020204" pitchFamily="34" charset="0"/>
              </a:rPr>
              <a:t>and Timings			</a:t>
            </a:r>
            <a:endParaRPr lang="en-GB" sz="1800" dirty="0" smtClean="0">
              <a:solidFill>
                <a:prstClr val="black"/>
              </a:solidFill>
              <a:latin typeface="Arial" panose="020B0604020202020204" pitchFamily="34" charset="0"/>
              <a:cs typeface="Arial" panose="020B0604020202020204" pitchFamily="34" charset="0"/>
            </a:endParaRPr>
          </a:p>
          <a:p>
            <a:pPr marL="285750" lvl="1">
              <a:buFont typeface="Arial" panose="020B0604020202020204" pitchFamily="34" charset="0"/>
              <a:buChar char="•"/>
            </a:pPr>
            <a:r>
              <a:rPr lang="en-GB" sz="1800" dirty="0" smtClean="0">
                <a:solidFill>
                  <a:prstClr val="black"/>
                </a:solidFill>
                <a:latin typeface="Arial" panose="020B0604020202020204" pitchFamily="34" charset="0"/>
                <a:cs typeface="Arial" panose="020B0604020202020204" pitchFamily="34" charset="0"/>
              </a:rPr>
              <a:t>What </a:t>
            </a:r>
            <a:r>
              <a:rPr lang="en-GB" sz="1800" dirty="0">
                <a:solidFill>
                  <a:prstClr val="black"/>
                </a:solidFill>
                <a:latin typeface="Arial" panose="020B0604020202020204" pitchFamily="34" charset="0"/>
                <a:cs typeface="Arial" panose="020B0604020202020204" pitchFamily="34" charset="0"/>
              </a:rPr>
              <a:t>To Expect </a:t>
            </a:r>
          </a:p>
          <a:p>
            <a:pPr marL="0" lvl="1" indent="0">
              <a:buNone/>
            </a:pPr>
            <a:endParaRPr lang="en-GB" sz="1800" b="1" dirty="0" smtClean="0">
              <a:latin typeface="Arial" panose="020B0604020202020204" pitchFamily="34" charset="0"/>
              <a:cs typeface="Arial" panose="020B0604020202020204" pitchFamily="34" charset="0"/>
            </a:endParaRPr>
          </a:p>
          <a:p>
            <a:pPr marL="0" lvl="1" indent="0">
              <a:buNone/>
            </a:pPr>
            <a:r>
              <a:rPr lang="en-GB" sz="1800" b="1" dirty="0" smtClean="0">
                <a:latin typeface="Arial" panose="020B0604020202020204" pitchFamily="34" charset="0"/>
                <a:cs typeface="Arial" panose="020B0604020202020204" pitchFamily="34" charset="0"/>
              </a:rPr>
              <a:t>Mr Varun </a:t>
            </a:r>
            <a:r>
              <a:rPr lang="en-GB" sz="1800" b="1" dirty="0">
                <a:latin typeface="Arial" panose="020B0604020202020204" pitchFamily="34" charset="0"/>
                <a:cs typeface="Arial" panose="020B0604020202020204" pitchFamily="34" charset="0"/>
              </a:rPr>
              <a:t>Footring – Deputy Head Pastoral </a:t>
            </a:r>
            <a:endParaRPr lang="en-GB" sz="1800" b="1" dirty="0" smtClean="0">
              <a:latin typeface="Arial" panose="020B0604020202020204" pitchFamily="34" charset="0"/>
              <a:cs typeface="Arial" panose="020B0604020202020204" pitchFamily="34" charset="0"/>
            </a:endParaRPr>
          </a:p>
          <a:p>
            <a:pPr marL="285750" lvl="1">
              <a:buFont typeface="Arial" panose="020B0604020202020204" pitchFamily="34" charset="0"/>
              <a:buChar char="•"/>
            </a:pPr>
            <a:r>
              <a:rPr lang="en-GB" sz="1800" dirty="0" smtClean="0">
                <a:solidFill>
                  <a:prstClr val="black"/>
                </a:solidFill>
                <a:latin typeface="Arial" panose="020B0604020202020204" pitchFamily="34" charset="0"/>
                <a:cs typeface="Arial" panose="020B0604020202020204" pitchFamily="34" charset="0"/>
              </a:rPr>
              <a:t>Pastoral </a:t>
            </a:r>
            <a:r>
              <a:rPr lang="en-GB" sz="1800" dirty="0">
                <a:solidFill>
                  <a:prstClr val="black"/>
                </a:solidFill>
                <a:latin typeface="Arial" panose="020B0604020202020204" pitchFamily="34" charset="0"/>
                <a:cs typeface="Arial" panose="020B0604020202020204" pitchFamily="34" charset="0"/>
              </a:rPr>
              <a:t>Care for Children... and Parents </a:t>
            </a:r>
            <a:endParaRPr lang="en-GB" sz="1800" dirty="0" smtClean="0">
              <a:solidFill>
                <a:prstClr val="black"/>
              </a:solidFill>
              <a:latin typeface="Arial" panose="020B0604020202020204" pitchFamily="34" charset="0"/>
              <a:cs typeface="Arial" panose="020B0604020202020204" pitchFamily="34" charset="0"/>
            </a:endParaRPr>
          </a:p>
          <a:p>
            <a:pPr marL="0" lvl="1" indent="0">
              <a:buNone/>
            </a:pPr>
            <a:endParaRPr lang="en-GB" sz="1800" b="1" dirty="0">
              <a:latin typeface="Arial" panose="020B0604020202020204" pitchFamily="34" charset="0"/>
              <a:cs typeface="Arial" panose="020B0604020202020204" pitchFamily="34" charset="0"/>
            </a:endParaRPr>
          </a:p>
          <a:p>
            <a:pPr marL="457200" lvl="1" indent="0">
              <a:buNone/>
            </a:pPr>
            <a:endParaRPr lang="en-GB" sz="1800" dirty="0" smtClean="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lvl="1"/>
            <a:endParaRPr lang="en-GB" sz="1800" dirty="0" smtClean="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lvl="1"/>
            <a:endParaRPr lang="en-GB" sz="1800"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29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260648"/>
            <a:ext cx="8229600" cy="792088"/>
          </a:xfrm>
        </p:spPr>
        <p:txBody>
          <a:bodyPr>
            <a:normAutofit fontScale="90000"/>
          </a:bodyPr>
          <a:lstStyle/>
          <a:p>
            <a:r>
              <a:rPr lang="en-GB" b="1" dirty="0" smtClean="0"/>
              <a:t>Virtual Open </a:t>
            </a:r>
            <a:r>
              <a:rPr lang="en-GB" b="1" dirty="0"/>
              <a:t>Events </a:t>
            </a:r>
            <a:r>
              <a:rPr lang="en-GB" b="1" dirty="0" smtClean="0"/>
              <a:t>/ Meetings 2020</a:t>
            </a:r>
            <a:r>
              <a:rPr lang="en-GB" dirty="0" smtClean="0">
                <a:solidFill>
                  <a:srgbClr val="FF0000"/>
                </a:solidFill>
              </a:rPr>
              <a:t/>
            </a:r>
            <a:br>
              <a:rPr lang="en-GB" dirty="0" smtClean="0">
                <a:solidFill>
                  <a:srgbClr val="FF0000"/>
                </a:solidFill>
              </a:rPr>
            </a:br>
            <a:endParaRPr lang="en-GB" sz="2200" dirty="0">
              <a:solidFill>
                <a:srgbClr val="FF0000"/>
              </a:solidFill>
            </a:endParaRPr>
          </a:p>
        </p:txBody>
      </p:sp>
      <p:sp>
        <p:nvSpPr>
          <p:cNvPr id="8" name="Content Placeholder 7"/>
          <p:cNvSpPr>
            <a:spLocks noGrp="1"/>
          </p:cNvSpPr>
          <p:nvPr>
            <p:ph idx="1"/>
          </p:nvPr>
        </p:nvSpPr>
        <p:spPr>
          <a:xfrm>
            <a:off x="179512" y="836712"/>
            <a:ext cx="9217024" cy="5685051"/>
          </a:xfrm>
        </p:spPr>
        <p:txBody>
          <a:bodyPr>
            <a:noAutofit/>
          </a:bodyPr>
          <a:lstStyle/>
          <a:p>
            <a:pPr marL="0" indent="0">
              <a:buNone/>
            </a:pPr>
            <a:r>
              <a:rPr lang="en-GB" sz="1200" b="1" dirty="0" smtClean="0">
                <a:latin typeface="Arial" panose="020B0604020202020204" pitchFamily="34" charset="0"/>
                <a:cs typeface="Arial" panose="020B0604020202020204" pitchFamily="34" charset="0"/>
              </a:rPr>
              <a:t>Abingdon School:		</a:t>
            </a:r>
            <a:r>
              <a:rPr lang="en-US" sz="1200" dirty="0" smtClean="0">
                <a:latin typeface="Arial" panose="020B0604020202020204" pitchFamily="34" charset="0"/>
                <a:cs typeface="Arial" panose="020B0604020202020204" pitchFamily="34" charset="0"/>
              </a:rPr>
              <a:t>Wednesday </a:t>
            </a:r>
            <a:r>
              <a:rPr lang="en-US" sz="1200" dirty="0">
                <a:latin typeface="Arial" panose="020B0604020202020204" pitchFamily="34" charset="0"/>
                <a:cs typeface="Arial" panose="020B0604020202020204" pitchFamily="34" charset="0"/>
              </a:rPr>
              <a:t>20 May 2020, </a:t>
            </a:r>
            <a:r>
              <a:rPr lang="en-US" sz="1200" dirty="0" smtClean="0">
                <a:latin typeface="Arial" panose="020B0604020202020204" pitchFamily="34" charset="0"/>
                <a:cs typeface="Arial" panose="020B0604020202020204" pitchFamily="34" charset="0"/>
              </a:rPr>
              <a:t>9.30-10.30am OR private appointments </a:t>
            </a:r>
            <a:r>
              <a:rPr lang="en-US" sz="1200" dirty="0">
                <a:latin typeface="Arial" panose="020B0604020202020204" pitchFamily="34" charset="0"/>
                <a:cs typeface="Arial" panose="020B0604020202020204" pitchFamily="34" charset="0"/>
              </a:rPr>
              <a:t>by </a:t>
            </a:r>
            <a:r>
              <a:rPr lang="en-US" sz="1200" dirty="0" smtClean="0">
                <a:latin typeface="Arial" panose="020B0604020202020204" pitchFamily="34" charset="0"/>
                <a:cs typeface="Arial" panose="020B0604020202020204" pitchFamily="34" charset="0"/>
              </a:rPr>
              <a:t>phone/video</a:t>
            </a:r>
          </a:p>
          <a:p>
            <a:pPr marL="0" indent="0">
              <a:buNone/>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hlinkClick r:id="rId3"/>
              </a:rPr>
              <a:t>https://www.abingdon.org.uk/admissions/visit-abingdon</a:t>
            </a:r>
            <a:r>
              <a:rPr lang="en-US" sz="1200" dirty="0" smtClean="0">
                <a:latin typeface="Arial" panose="020B0604020202020204" pitchFamily="34" charset="0"/>
                <a:cs typeface="Arial" panose="020B0604020202020204" pitchFamily="34" charset="0"/>
                <a:hlinkClick r:id="rId3"/>
              </a:rPr>
              <a:t>/</a:t>
            </a:r>
            <a:endParaRPr lang="en-US"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Cranford House:</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4"/>
              </a:rPr>
              <a:t>admissions@cranfordhouse.net</a:t>
            </a:r>
            <a:r>
              <a:rPr lang="en-GB" sz="1200" dirty="0" smtClean="0">
                <a:latin typeface="Arial" panose="020B0604020202020204" pitchFamily="34" charset="0"/>
                <a:cs typeface="Arial" panose="020B0604020202020204" pitchFamily="34" charset="0"/>
              </a:rPr>
              <a:t> / 01491 </a:t>
            </a:r>
            <a:r>
              <a:rPr lang="en-GB" sz="1200" dirty="0">
                <a:latin typeface="Arial" panose="020B0604020202020204" pitchFamily="34" charset="0"/>
                <a:cs typeface="Arial" panose="020B0604020202020204" pitchFamily="34" charset="0"/>
              </a:rPr>
              <a:t>651218</a:t>
            </a:r>
            <a:r>
              <a:rPr lang="en-GB" sz="1200" dirty="0" smtClean="0">
                <a:latin typeface="Arial" panose="020B0604020202020204" pitchFamily="34" charset="0"/>
                <a:cs typeface="Arial" panose="020B0604020202020204" pitchFamily="34" charset="0"/>
              </a:rPr>
              <a:t>	</a:t>
            </a:r>
          </a:p>
          <a:p>
            <a:pPr marL="0" indent="0">
              <a:buNone/>
            </a:pPr>
            <a:r>
              <a:rPr lang="en-GB" sz="1200" b="1" dirty="0" err="1" smtClean="0">
                <a:latin typeface="Arial" panose="020B0604020202020204" pitchFamily="34" charset="0"/>
                <a:cs typeface="Arial" panose="020B0604020202020204" pitchFamily="34" charset="0"/>
              </a:rPr>
              <a:t>Cokethorpe</a:t>
            </a:r>
            <a:r>
              <a:rPr lang="en-GB" sz="1200" b="1" dirty="0">
                <a:latin typeface="Arial" panose="020B0604020202020204" pitchFamily="34" charset="0"/>
                <a:cs typeface="Arial" panose="020B0604020202020204" pitchFamily="34" charset="0"/>
              </a:rPr>
              <a:t>:</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hlinkClick r:id="rId5"/>
              </a:rPr>
              <a:t>admissions@cokethorpe.org</a:t>
            </a:r>
            <a:r>
              <a:rPr lang="en-US" sz="1200" dirty="0" smtClean="0">
                <a:latin typeface="Arial" panose="020B0604020202020204" pitchFamily="34" charset="0"/>
                <a:cs typeface="Arial" panose="020B0604020202020204" pitchFamily="34" charset="0"/>
              </a:rPr>
              <a:t> / 01993 892333</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Didcot Girls’ School:		</a:t>
            </a:r>
            <a:r>
              <a:rPr lang="en-US" sz="1200" dirty="0" smtClean="0">
                <a:latin typeface="Arial" panose="020B0604020202020204" pitchFamily="34" charset="0"/>
                <a:cs typeface="Arial" panose="020B0604020202020204" pitchFamily="34" charset="0"/>
                <a:hlinkClick r:id="rId6"/>
              </a:rPr>
              <a:t>head.4139@didcotgirls.oxon.sch.uk</a:t>
            </a:r>
            <a:r>
              <a:rPr lang="en-US" sz="1200" dirty="0" smtClean="0">
                <a:latin typeface="Arial" panose="020B0604020202020204" pitchFamily="34" charset="0"/>
                <a:cs typeface="Arial" panose="020B0604020202020204" pitchFamily="34" charset="0"/>
              </a:rPr>
              <a:t> / 01235 </a:t>
            </a:r>
            <a:r>
              <a:rPr lang="en-US" sz="1200" dirty="0">
                <a:latin typeface="Arial" panose="020B0604020202020204" pitchFamily="34" charset="0"/>
                <a:cs typeface="Arial" panose="020B0604020202020204" pitchFamily="34" charset="0"/>
              </a:rPr>
              <a:t>812 </a:t>
            </a:r>
            <a:r>
              <a:rPr lang="en-US" sz="1200" dirty="0" smtClean="0">
                <a:latin typeface="Arial" panose="020B0604020202020204" pitchFamily="34" charset="0"/>
                <a:cs typeface="Arial" panose="020B0604020202020204" pitchFamily="34" charset="0"/>
              </a:rPr>
              <a:t>092</a:t>
            </a:r>
            <a:endParaRPr lang="en-GB" sz="1200" b="1" dirty="0" smtClean="0">
              <a:latin typeface="Arial" panose="020B0604020202020204" pitchFamily="34" charset="0"/>
              <a:cs typeface="Arial" panose="020B0604020202020204" pitchFamily="34" charset="0"/>
            </a:endParaRPr>
          </a:p>
          <a:p>
            <a:pPr marL="0" indent="0">
              <a:buNone/>
            </a:pPr>
            <a:r>
              <a:rPr lang="en-GB" sz="1200" b="1" dirty="0" err="1" smtClean="0">
                <a:latin typeface="Arial" panose="020B0604020202020204" pitchFamily="34" charset="0"/>
                <a:cs typeface="Arial" panose="020B0604020202020204" pitchFamily="34" charset="0"/>
              </a:rPr>
              <a:t>d’Overbroeck’s</a:t>
            </a:r>
            <a:r>
              <a:rPr lang="en-GB" sz="1200" b="1"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Tuesday 9 June and Wednesday 10 June, 12:00pm</a:t>
            </a:r>
          </a:p>
          <a:p>
            <a:pPr marL="0" indent="0">
              <a:buNone/>
            </a:pPr>
            <a:r>
              <a:rPr lang="en-GB"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7"/>
              </a:rPr>
              <a:t>https</a:t>
            </a:r>
            <a:r>
              <a:rPr lang="en-GB" sz="1200" dirty="0">
                <a:latin typeface="Arial" panose="020B0604020202020204" pitchFamily="34" charset="0"/>
                <a:cs typeface="Arial" panose="020B0604020202020204" pitchFamily="34" charset="0"/>
                <a:hlinkClick r:id="rId7"/>
              </a:rPr>
              <a:t>://www.doverbroecks.com/home/open-day</a:t>
            </a:r>
            <a:r>
              <a:rPr lang="en-GB" sz="1200" dirty="0" smtClean="0">
                <a:latin typeface="Arial" panose="020B0604020202020204" pitchFamily="34" charset="0"/>
                <a:cs typeface="Arial" panose="020B0604020202020204" pitchFamily="34" charset="0"/>
                <a:hlinkClick r:id="rId7"/>
              </a:rPr>
              <a:t>/</a:t>
            </a:r>
            <a:endParaRPr lang="en-GB" sz="1200" dirty="0" smtClean="0">
              <a:latin typeface="Arial" panose="020B0604020202020204" pitchFamily="34" charset="0"/>
              <a:cs typeface="Arial" panose="020B0604020202020204" pitchFamily="34" charset="0"/>
            </a:endParaRPr>
          </a:p>
          <a:p>
            <a:pPr marL="0" indent="0">
              <a:buNone/>
            </a:pPr>
            <a:r>
              <a:rPr lang="en-GB" sz="1200" b="1" dirty="0" err="1" smtClean="0">
                <a:latin typeface="Arial" panose="020B0604020202020204" pitchFamily="34" charset="0"/>
                <a:cs typeface="Arial" panose="020B0604020202020204" pitchFamily="34" charset="0"/>
              </a:rPr>
              <a:t>Downe</a:t>
            </a:r>
            <a:r>
              <a:rPr lang="en-GB" sz="1200" b="1" dirty="0" smtClean="0">
                <a:latin typeface="Arial" panose="020B0604020202020204" pitchFamily="34" charset="0"/>
                <a:cs typeface="Arial" panose="020B0604020202020204" pitchFamily="34" charset="0"/>
              </a:rPr>
              <a:t> House: </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8"/>
              </a:rPr>
              <a:t>registrar@downehouse.net</a:t>
            </a:r>
            <a:r>
              <a:rPr lang="en-GB" sz="1200" dirty="0" smtClean="0">
                <a:latin typeface="Arial" panose="020B0604020202020204" pitchFamily="34" charset="0"/>
                <a:cs typeface="Arial" panose="020B0604020202020204" pitchFamily="34" charset="0"/>
              </a:rPr>
              <a:t> / 01635 </a:t>
            </a:r>
            <a:r>
              <a:rPr lang="en-GB" sz="1200" dirty="0">
                <a:latin typeface="Arial" panose="020B0604020202020204" pitchFamily="34" charset="0"/>
                <a:cs typeface="Arial" panose="020B0604020202020204" pitchFamily="34" charset="0"/>
              </a:rPr>
              <a:t>200286</a:t>
            </a:r>
            <a:endParaRPr lang="en-GB" sz="1200" dirty="0" smtClean="0">
              <a:latin typeface="Arial" panose="020B0604020202020204" pitchFamily="34" charset="0"/>
              <a:cs typeface="Arial" panose="020B0604020202020204" pitchFamily="34" charset="0"/>
            </a:endParaRPr>
          </a:p>
          <a:p>
            <a:pPr marL="0" indent="0">
              <a:buNone/>
            </a:pPr>
            <a:r>
              <a:rPr lang="en-GB" sz="1200" b="1" dirty="0" err="1" smtClean="0">
                <a:latin typeface="Arial" panose="020B0604020202020204" pitchFamily="34" charset="0"/>
                <a:cs typeface="Arial" panose="020B0604020202020204" pitchFamily="34" charset="0"/>
              </a:rPr>
              <a:t>Headington</a:t>
            </a:r>
            <a:r>
              <a:rPr lang="en-GB" sz="1200" b="1" dirty="0" smtClean="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9"/>
              </a:rPr>
              <a:t>admissions@headington.org</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01865 </a:t>
            </a:r>
            <a:r>
              <a:rPr lang="en-GB" sz="1200" dirty="0">
                <a:latin typeface="Arial" panose="020B0604020202020204" pitchFamily="34" charset="0"/>
                <a:cs typeface="Arial" panose="020B0604020202020204" pitchFamily="34" charset="0"/>
              </a:rPr>
              <a:t>759100</a:t>
            </a:r>
            <a:r>
              <a:rPr lang="en-GB" sz="1200" dirty="0" smtClean="0">
                <a:latin typeface="Arial" panose="020B0604020202020204" pitchFamily="34" charset="0"/>
                <a:cs typeface="Arial" panose="020B0604020202020204" pitchFamily="34" charset="0"/>
              </a:rPr>
              <a:t>		</a:t>
            </a:r>
          </a:p>
          <a:p>
            <a:pPr marL="0" indent="0">
              <a:buNone/>
            </a:pPr>
            <a:r>
              <a:rPr lang="en-GB" sz="1200" b="1" dirty="0" err="1" smtClean="0">
                <a:latin typeface="Arial" panose="020B0604020202020204" pitchFamily="34" charset="0"/>
                <a:cs typeface="Arial" panose="020B0604020202020204" pitchFamily="34" charset="0"/>
              </a:rPr>
              <a:t>Larkmead</a:t>
            </a:r>
            <a:r>
              <a:rPr lang="en-GB" sz="1200" b="1" dirty="0" smtClean="0">
                <a:latin typeface="Arial" panose="020B0604020202020204" pitchFamily="34" charset="0"/>
                <a:cs typeface="Arial" panose="020B0604020202020204" pitchFamily="34" charset="0"/>
              </a:rPr>
              <a:t> School</a:t>
            </a:r>
            <a:r>
              <a:rPr lang="en-GB" sz="1200" b="1" dirty="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10"/>
              </a:rPr>
              <a:t>office.4125@larkmead.oxon.sch.uk</a:t>
            </a:r>
            <a:r>
              <a:rPr lang="en-GB" sz="1200" dirty="0" smtClean="0">
                <a:latin typeface="Arial" panose="020B0604020202020204" pitchFamily="34" charset="0"/>
                <a:cs typeface="Arial" panose="020B0604020202020204" pitchFamily="34" charset="0"/>
              </a:rPr>
              <a:t> / 01235 </a:t>
            </a:r>
            <a:r>
              <a:rPr lang="en-GB" sz="1200" dirty="0">
                <a:latin typeface="Arial" panose="020B0604020202020204" pitchFamily="34" charset="0"/>
                <a:cs typeface="Arial" panose="020B0604020202020204" pitchFamily="34" charset="0"/>
              </a:rPr>
              <a:t>520141</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Magdalen College School:</a:t>
            </a:r>
            <a:r>
              <a:rPr lang="en-GB"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Tuesday </a:t>
            </a:r>
            <a:r>
              <a:rPr lang="en-US" sz="1200" dirty="0">
                <a:latin typeface="Arial" panose="020B0604020202020204" pitchFamily="34" charset="0"/>
                <a:cs typeface="Arial" panose="020B0604020202020204" pitchFamily="34" charset="0"/>
              </a:rPr>
              <a:t>23rd June 2020, 2.30pm </a:t>
            </a:r>
            <a:r>
              <a:rPr lang="en-US" sz="1200" dirty="0" smtClean="0">
                <a:latin typeface="Arial" panose="020B0604020202020204" pitchFamily="34" charset="0"/>
                <a:cs typeface="Arial" panose="020B0604020202020204" pitchFamily="34" charset="0"/>
              </a:rPr>
              <a:t>OR book a call </a:t>
            </a:r>
            <a:r>
              <a:rPr lang="en-US" sz="1200" dirty="0">
                <a:latin typeface="Arial" panose="020B0604020202020204" pitchFamily="34" charset="0"/>
                <a:cs typeface="Arial" panose="020B0604020202020204" pitchFamily="34" charset="0"/>
              </a:rPr>
              <a:t>with Registrar, Mrs </a:t>
            </a:r>
            <a:r>
              <a:rPr lang="en-US" sz="1200" dirty="0" err="1">
                <a:latin typeface="Arial" panose="020B0604020202020204" pitchFamily="34" charset="0"/>
                <a:cs typeface="Arial" panose="020B0604020202020204" pitchFamily="34" charset="0"/>
              </a:rPr>
              <a:t>Barberine</a:t>
            </a:r>
            <a:r>
              <a:rPr lang="en-US" sz="12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Mallett</a:t>
            </a:r>
            <a:endParaRPr lang="en-US" sz="1200" dirty="0">
              <a:latin typeface="Arial" panose="020B0604020202020204" pitchFamily="34" charset="0"/>
              <a:cs typeface="Arial" panose="020B0604020202020204" pitchFamily="34" charset="0"/>
            </a:endParaRPr>
          </a:p>
          <a:p>
            <a:pPr marL="0" indent="0">
              <a:buNone/>
            </a:pP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hlinkClick r:id="rId11"/>
              </a:rPr>
              <a:t>https://www.mcsoxford.org/admissions/open-days/book-an-open-day</a:t>
            </a:r>
            <a:r>
              <a:rPr lang="en-US" sz="1200" dirty="0" smtClean="0">
                <a:latin typeface="Arial" panose="020B0604020202020204" pitchFamily="34" charset="0"/>
                <a:cs typeface="Arial" panose="020B0604020202020204" pitchFamily="34" charset="0"/>
                <a:hlinkClick r:id="rId11"/>
              </a:rPr>
              <a:t>/</a:t>
            </a:r>
            <a:endParaRPr lang="en-US"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Matthew Arnold School</a:t>
            </a:r>
            <a:r>
              <a:rPr lang="en-GB" sz="1200" b="1" dirty="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12"/>
              </a:rPr>
              <a:t>admissions.schools@oxfordshire.gov.uk</a:t>
            </a:r>
            <a:r>
              <a:rPr lang="en-GB" sz="1200" dirty="0" smtClean="0">
                <a:latin typeface="Arial" panose="020B0604020202020204" pitchFamily="34" charset="0"/>
                <a:cs typeface="Arial" panose="020B0604020202020204" pitchFamily="34" charset="0"/>
              </a:rPr>
              <a:t> / 01865 </a:t>
            </a:r>
            <a:r>
              <a:rPr lang="en-GB" sz="1200" dirty="0">
                <a:latin typeface="Arial" panose="020B0604020202020204" pitchFamily="34" charset="0"/>
                <a:cs typeface="Arial" panose="020B0604020202020204" pitchFamily="34" charset="0"/>
              </a:rPr>
              <a:t>862232</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Our Lady’s Abingdon: </a:t>
            </a:r>
            <a:r>
              <a:rPr lang="en-GB" sz="1200" dirty="0" smtClean="0">
                <a:latin typeface="Arial" panose="020B0604020202020204" pitchFamily="34" charset="0"/>
                <a:cs typeface="Arial" panose="020B0604020202020204" pitchFamily="34" charset="0"/>
              </a:rPr>
              <a:t>		On request: </a:t>
            </a:r>
            <a:r>
              <a:rPr lang="en-GB" sz="1200" dirty="0" smtClean="0">
                <a:latin typeface="Arial" panose="020B0604020202020204" pitchFamily="34" charset="0"/>
                <a:cs typeface="Arial" panose="020B0604020202020204" pitchFamily="34" charset="0"/>
                <a:hlinkClick r:id="rId13"/>
              </a:rPr>
              <a:t>www.olab.org.uk/ola-virtual-open-morning-registration</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Oxford High School:              	</a:t>
            </a:r>
            <a:r>
              <a:rPr lang="en-GB" sz="1200" dirty="0" smtClean="0">
                <a:latin typeface="Arial" panose="020B0604020202020204" pitchFamily="34" charset="0"/>
                <a:cs typeface="Arial" panose="020B0604020202020204" pitchFamily="34" charset="0"/>
              </a:rPr>
              <a:t>On request: </a:t>
            </a:r>
            <a:r>
              <a:rPr lang="en-GB" sz="1150" dirty="0" smtClean="0">
                <a:latin typeface="Arial" panose="020B0604020202020204" pitchFamily="34" charset="0"/>
                <a:cs typeface="Arial" panose="020B0604020202020204" pitchFamily="34" charset="0"/>
                <a:hlinkClick r:id="rId14"/>
              </a:rPr>
              <a:t>oxfordhigh.gdst.net/admissions/visit-us/senior-and-sixth-form-virtual-meeting</a:t>
            </a:r>
            <a:r>
              <a:rPr lang="en-GB" sz="1150" dirty="0">
                <a:latin typeface="Arial" panose="020B0604020202020204" pitchFamily="34" charset="0"/>
                <a:cs typeface="Arial" panose="020B0604020202020204" pitchFamily="34" charset="0"/>
                <a:hlinkClick r:id="rId14"/>
              </a:rPr>
              <a:t>/</a:t>
            </a:r>
            <a:r>
              <a:rPr lang="en-GB" sz="1200" dirty="0" smtClean="0">
                <a:latin typeface="Arial" panose="020B0604020202020204" pitchFamily="34" charset="0"/>
                <a:cs typeface="Arial" panose="020B0604020202020204" pitchFamily="34" charset="0"/>
              </a:rPr>
              <a:t>     </a:t>
            </a:r>
          </a:p>
          <a:p>
            <a:pPr marL="0" indent="0">
              <a:buNone/>
            </a:pPr>
            <a:r>
              <a:rPr lang="en-GB" sz="1200" b="1" dirty="0" err="1" smtClean="0">
                <a:latin typeface="Arial" panose="020B0604020202020204" pitchFamily="34" charset="0"/>
                <a:cs typeface="Arial" panose="020B0604020202020204" pitchFamily="34" charset="0"/>
              </a:rPr>
              <a:t>Pangbourne</a:t>
            </a:r>
            <a:r>
              <a:rPr lang="en-GB" sz="1200" b="1" dirty="0" smtClean="0">
                <a:latin typeface="Arial" panose="020B0604020202020204" pitchFamily="34" charset="0"/>
                <a:cs typeface="Arial" panose="020B0604020202020204" pitchFamily="34" charset="0"/>
              </a:rPr>
              <a:t> College:</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On request: </a:t>
            </a:r>
            <a:r>
              <a:rPr lang="en-GB" sz="1200" dirty="0">
                <a:latin typeface="Arial" panose="020B0604020202020204" pitchFamily="34" charset="0"/>
                <a:cs typeface="Arial" panose="020B0604020202020204" pitchFamily="34" charset="0"/>
                <a:hlinkClick r:id="rId15"/>
              </a:rPr>
              <a:t>https://</a:t>
            </a:r>
            <a:r>
              <a:rPr lang="en-GB" sz="1200" dirty="0" smtClean="0">
                <a:latin typeface="Arial" panose="020B0604020202020204" pitchFamily="34" charset="0"/>
                <a:cs typeface="Arial" panose="020B0604020202020204" pitchFamily="34" charset="0"/>
                <a:hlinkClick r:id="rId15"/>
              </a:rPr>
              <a:t>www.pangbourne.com/prospective-families/admissions/visit-us</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Queen Anne’s School:</a:t>
            </a:r>
            <a:r>
              <a:rPr lang="en-GB" sz="1200" dirty="0" smtClean="0">
                <a:latin typeface="Arial" panose="020B0604020202020204" pitchFamily="34" charset="0"/>
                <a:cs typeface="Arial" panose="020B0604020202020204" pitchFamily="34" charset="0"/>
              </a:rPr>
              <a:t>		On request: </a:t>
            </a:r>
            <a:r>
              <a:rPr lang="en-GB" sz="1200" dirty="0" smtClean="0">
                <a:latin typeface="Arial" panose="020B0604020202020204" pitchFamily="34" charset="0"/>
                <a:cs typeface="Arial" panose="020B0604020202020204" pitchFamily="34" charset="0"/>
                <a:hlinkClick r:id="rId16"/>
              </a:rPr>
              <a:t>https</a:t>
            </a:r>
            <a:r>
              <a:rPr lang="en-GB" sz="1200" dirty="0">
                <a:latin typeface="Arial" panose="020B0604020202020204" pitchFamily="34" charset="0"/>
                <a:cs typeface="Arial" panose="020B0604020202020204" pitchFamily="34" charset="0"/>
                <a:hlinkClick r:id="rId16"/>
              </a:rPr>
              <a:t>://</a:t>
            </a:r>
            <a:r>
              <a:rPr lang="en-GB" sz="1200" dirty="0" smtClean="0">
                <a:latin typeface="Arial" panose="020B0604020202020204" pitchFamily="34" charset="0"/>
                <a:cs typeface="Arial" panose="020B0604020202020204" pitchFamily="34" charset="0"/>
                <a:hlinkClick r:id="rId16"/>
              </a:rPr>
              <a:t>www.qas.org.uk/admissions/entry-guide</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Rye St Antony:		</a:t>
            </a:r>
            <a:r>
              <a:rPr lang="en-GB" sz="1200" dirty="0" smtClean="0">
                <a:latin typeface="Arial" panose="020B0604020202020204" pitchFamily="34" charset="0"/>
                <a:cs typeface="Arial" panose="020B0604020202020204" pitchFamily="34" charset="0"/>
              </a:rPr>
              <a:t>Friday</a:t>
            </a:r>
            <a:r>
              <a:rPr lang="en-US" sz="1200" b="1"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22 May and </a:t>
            </a:r>
            <a:r>
              <a:rPr lang="en-US" sz="1200" dirty="0" smtClean="0">
                <a:latin typeface="Arial" panose="020B0604020202020204" pitchFamily="34" charset="0"/>
                <a:cs typeface="Arial" panose="020B0604020202020204" pitchFamily="34" charset="0"/>
              </a:rPr>
              <a:t> Saturday 13 June, 10.00am</a:t>
            </a:r>
          </a:p>
          <a:p>
            <a:pPr marL="0" indent="0">
              <a:buNone/>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hlinkClick r:id="rId17"/>
              </a:rPr>
              <a:t>https://</a:t>
            </a:r>
            <a:r>
              <a:rPr lang="en-US" sz="1200" dirty="0" smtClean="0">
                <a:latin typeface="Arial" panose="020B0604020202020204" pitchFamily="34" charset="0"/>
                <a:cs typeface="Arial" panose="020B0604020202020204" pitchFamily="34" charset="0"/>
                <a:hlinkClick r:id="rId17"/>
              </a:rPr>
              <a:t>www.ryestantony.co.uk/448/admissions/open-mornings</a:t>
            </a:r>
            <a:endParaRPr lang="en-US"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St </a:t>
            </a:r>
            <a:r>
              <a:rPr lang="en-GB" sz="1200" b="1" dirty="0" err="1" smtClean="0">
                <a:latin typeface="Arial" panose="020B0604020202020204" pitchFamily="34" charset="0"/>
                <a:cs typeface="Arial" panose="020B0604020202020204" pitchFamily="34" charset="0"/>
              </a:rPr>
              <a:t>Birinus</a:t>
            </a:r>
            <a:r>
              <a:rPr lang="en-GB" sz="1200" b="1"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hlinkClick r:id="rId18"/>
              </a:rPr>
              <a:t>stbirinus@st-birinus.oxon.sch.uk</a:t>
            </a:r>
            <a:r>
              <a:rPr lang="en-US" sz="1200" dirty="0" smtClean="0">
                <a:latin typeface="Arial" panose="020B0604020202020204" pitchFamily="34" charset="0"/>
                <a:cs typeface="Arial" panose="020B0604020202020204" pitchFamily="34" charset="0"/>
              </a:rPr>
              <a:t> / 01235 </a:t>
            </a:r>
            <a:r>
              <a:rPr lang="en-US" sz="1200" dirty="0">
                <a:latin typeface="Arial" panose="020B0604020202020204" pitchFamily="34" charset="0"/>
                <a:cs typeface="Arial" panose="020B0604020202020204" pitchFamily="34" charset="0"/>
              </a:rPr>
              <a:t>814444</a:t>
            </a:r>
          </a:p>
          <a:p>
            <a:pPr marL="0" indent="0">
              <a:buNone/>
            </a:pPr>
            <a:r>
              <a:rPr lang="en-GB" sz="1200" b="1" dirty="0" smtClean="0">
                <a:latin typeface="Arial" panose="020B0604020202020204" pitchFamily="34" charset="0"/>
                <a:cs typeface="Arial" panose="020B0604020202020204" pitchFamily="34" charset="0"/>
              </a:rPr>
              <a:t>St Helen </a:t>
            </a:r>
            <a:r>
              <a:rPr lang="en-GB" sz="1200" b="1" dirty="0">
                <a:latin typeface="Arial" panose="020B0604020202020204" pitchFamily="34" charset="0"/>
                <a:cs typeface="Arial" panose="020B0604020202020204" pitchFamily="34" charset="0"/>
              </a:rPr>
              <a:t>&amp;</a:t>
            </a:r>
            <a:r>
              <a:rPr lang="en-GB" sz="1200" b="1" dirty="0" smtClean="0">
                <a:latin typeface="Arial" panose="020B0604020202020204" pitchFamily="34" charset="0"/>
                <a:cs typeface="Arial" panose="020B0604020202020204" pitchFamily="34" charset="0"/>
              </a:rPr>
              <a:t> St Katharine:</a:t>
            </a:r>
            <a:r>
              <a:rPr lang="en-GB"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Tuesday </a:t>
            </a:r>
            <a:r>
              <a:rPr lang="en-US" sz="1200" dirty="0">
                <a:latin typeface="Arial" panose="020B0604020202020204" pitchFamily="34" charset="0"/>
                <a:cs typeface="Arial" panose="020B0604020202020204" pitchFamily="34" charset="0"/>
              </a:rPr>
              <a:t>12 </a:t>
            </a:r>
            <a:r>
              <a:rPr lang="en-US" sz="1200" dirty="0" smtClean="0">
                <a:latin typeface="Arial" panose="020B0604020202020204" pitchFamily="34" charset="0"/>
                <a:cs typeface="Arial" panose="020B0604020202020204" pitchFamily="34" charset="0"/>
              </a:rPr>
              <a:t>May and Friday </a:t>
            </a:r>
            <a:r>
              <a:rPr lang="en-US" sz="1200" dirty="0">
                <a:latin typeface="Arial" panose="020B0604020202020204" pitchFamily="34" charset="0"/>
                <a:cs typeface="Arial" panose="020B0604020202020204" pitchFamily="34" charset="0"/>
              </a:rPr>
              <a:t>19 </a:t>
            </a:r>
            <a:r>
              <a:rPr lang="en-US" sz="1200" dirty="0" smtClean="0">
                <a:latin typeface="Arial" panose="020B0604020202020204" pitchFamily="34" charset="0"/>
                <a:cs typeface="Arial" panose="020B0604020202020204" pitchFamily="34" charset="0"/>
              </a:rPr>
              <a:t>June, 9.10am</a:t>
            </a:r>
            <a:r>
              <a:rPr lang="en-GB" sz="1200" dirty="0" smtClean="0">
                <a:latin typeface="Arial" panose="020B0604020202020204" pitchFamily="34" charset="0"/>
                <a:cs typeface="Arial" panose="020B0604020202020204" pitchFamily="34" charset="0"/>
              </a:rPr>
              <a:t> OR remote individual visits</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19"/>
              </a:rPr>
              <a:t>https</a:t>
            </a:r>
            <a:r>
              <a:rPr lang="en-GB" sz="1200" dirty="0">
                <a:latin typeface="Arial" panose="020B0604020202020204" pitchFamily="34" charset="0"/>
                <a:cs typeface="Arial" panose="020B0604020202020204" pitchFamily="34" charset="0"/>
                <a:hlinkClick r:id="rId19"/>
              </a:rPr>
              <a:t>://</a:t>
            </a:r>
            <a:r>
              <a:rPr lang="en-GB" sz="1200" dirty="0" smtClean="0">
                <a:latin typeface="Arial" panose="020B0604020202020204" pitchFamily="34" charset="0"/>
                <a:cs typeface="Arial" panose="020B0604020202020204" pitchFamily="34" charset="0"/>
                <a:hlinkClick r:id="rId19"/>
              </a:rPr>
              <a:t>www.shsk.org.uk/admissions/Open-day.aspx</a:t>
            </a:r>
            <a:endParaRPr lang="en-GB" sz="1200" dirty="0" smtClean="0">
              <a:latin typeface="Arial" panose="020B0604020202020204" pitchFamily="34" charset="0"/>
              <a:cs typeface="Arial" panose="020B0604020202020204" pitchFamily="34" charset="0"/>
            </a:endParaRPr>
          </a:p>
          <a:p>
            <a:pPr marL="0" indent="0">
              <a:buNone/>
            </a:pPr>
            <a:r>
              <a:rPr lang="en-GB" sz="1200" b="1" dirty="0" smtClean="0">
                <a:latin typeface="Arial" panose="020B0604020202020204" pitchFamily="34" charset="0"/>
                <a:cs typeface="Arial" panose="020B0604020202020204" pitchFamily="34" charset="0"/>
              </a:rPr>
              <a:t>The Oratory School:		</a:t>
            </a:r>
            <a:r>
              <a:rPr lang="en-GB" sz="1200" dirty="0">
                <a:latin typeface="Arial" panose="020B0604020202020204" pitchFamily="34" charset="0"/>
                <a:cs typeface="Arial" panose="020B0604020202020204" pitchFamily="34" charset="0"/>
              </a:rPr>
              <a:t>On request: </a:t>
            </a:r>
            <a:r>
              <a:rPr lang="en-GB" sz="1200" dirty="0" smtClean="0">
                <a:latin typeface="Arial" panose="020B0604020202020204" pitchFamily="34" charset="0"/>
                <a:cs typeface="Arial" panose="020B0604020202020204" pitchFamily="34" charset="0"/>
                <a:hlinkClick r:id="rId20"/>
              </a:rPr>
              <a:t>registrar@oratory.co.uk</a:t>
            </a:r>
            <a:r>
              <a:rPr lang="en-GB" sz="1200" dirty="0" smtClean="0">
                <a:latin typeface="Arial" panose="020B0604020202020204" pitchFamily="34" charset="0"/>
                <a:cs typeface="Arial" panose="020B0604020202020204" pitchFamily="34" charset="0"/>
              </a:rPr>
              <a:t> / 01491 683522</a:t>
            </a:r>
          </a:p>
          <a:p>
            <a:pPr marL="0" indent="0">
              <a:buNone/>
            </a:pPr>
            <a:r>
              <a:rPr lang="en-GB" sz="1200" b="1" dirty="0" smtClean="0">
                <a:latin typeface="Arial" panose="020B0604020202020204" pitchFamily="34" charset="0"/>
                <a:cs typeface="Arial" panose="020B0604020202020204" pitchFamily="34" charset="0"/>
              </a:rPr>
              <a:t>Tudor Hall:</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21"/>
              </a:rPr>
              <a:t>admissions@tudorhallschool.com</a:t>
            </a:r>
            <a:r>
              <a:rPr lang="en-GB" sz="1200" dirty="0">
                <a:latin typeface="Arial" panose="020B0604020202020204" pitchFamily="34" charset="0"/>
                <a:cs typeface="Arial" panose="020B0604020202020204" pitchFamily="34" charset="0"/>
              </a:rPr>
              <a:t> / 01295 263434</a:t>
            </a:r>
            <a:endParaRPr lang="en-GB" sz="1200" dirty="0" smtClean="0">
              <a:latin typeface="Arial" panose="020B0604020202020204" pitchFamily="34" charset="0"/>
              <a:cs typeface="Arial" panose="020B0604020202020204" pitchFamily="34" charset="0"/>
            </a:endParaRPr>
          </a:p>
          <a:p>
            <a:pPr marL="0" indent="0">
              <a:buNone/>
            </a:pPr>
            <a:r>
              <a:rPr lang="en-GB" sz="1200" b="1" dirty="0" err="1" smtClean="0">
                <a:latin typeface="Arial" panose="020B0604020202020204" pitchFamily="34" charset="0"/>
                <a:cs typeface="Arial" panose="020B0604020202020204" pitchFamily="34" charset="0"/>
              </a:rPr>
              <a:t>Wychwood</a:t>
            </a:r>
            <a:r>
              <a:rPr lang="en-GB" sz="1200" b="1" dirty="0" smtClean="0">
                <a:latin typeface="Arial" panose="020B0604020202020204" pitchFamily="34" charset="0"/>
                <a:cs typeface="Arial" panose="020B0604020202020204" pitchFamily="34" charset="0"/>
              </a:rPr>
              <a:t>:</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hlinkClick r:id="rId22"/>
              </a:rPr>
              <a:t>admissions@wychwoodschool.org</a:t>
            </a:r>
            <a:r>
              <a:rPr lang="en-GB" sz="1200" dirty="0">
                <a:latin typeface="Arial" panose="020B0604020202020204" pitchFamily="34" charset="0"/>
                <a:cs typeface="Arial" panose="020B0604020202020204" pitchFamily="34" charset="0"/>
              </a:rPr>
              <a:t> / </a:t>
            </a:r>
            <a:r>
              <a:rPr lang="en-GB" sz="1200" dirty="0" smtClean="0">
                <a:latin typeface="Arial" panose="020B0604020202020204" pitchFamily="34" charset="0"/>
                <a:cs typeface="Arial" panose="020B0604020202020204" pitchFamily="34" charset="0"/>
              </a:rPr>
              <a:t>01865 </a:t>
            </a:r>
            <a:r>
              <a:rPr lang="en-GB" sz="1200" dirty="0">
                <a:latin typeface="Arial" panose="020B0604020202020204" pitchFamily="34" charset="0"/>
                <a:cs typeface="Arial" panose="020B0604020202020204" pitchFamily="34" charset="0"/>
              </a:rPr>
              <a:t>557 976</a:t>
            </a:r>
            <a:endParaRPr lang="en-GB" sz="1200" dirty="0" smtClean="0">
              <a:latin typeface="Arial" panose="020B0604020202020204" pitchFamily="34" charset="0"/>
              <a:cs typeface="Arial" panose="020B0604020202020204" pitchFamily="34" charset="0"/>
            </a:endParaRPr>
          </a:p>
          <a:p>
            <a:pPr marL="0" indent="0">
              <a:buNone/>
            </a:pPr>
            <a:endParaRPr lang="en-GB" sz="800" dirty="0">
              <a:latin typeface="Arial" panose="020B0604020202020204" pitchFamily="34" charset="0"/>
              <a:cs typeface="Arial" panose="020B0604020202020204" pitchFamily="34" charset="0"/>
            </a:endParaRPr>
          </a:p>
          <a:p>
            <a:pPr marL="0" indent="0">
              <a:buNone/>
            </a:pPr>
            <a:r>
              <a:rPr lang="en-GB" sz="1200" b="1" i="1" dirty="0" smtClean="0">
                <a:latin typeface="Arial" panose="020B0604020202020204" pitchFamily="34" charset="0"/>
                <a:cs typeface="Arial" panose="020B0604020202020204" pitchFamily="34" charset="0"/>
              </a:rPr>
              <a:t>NB: Correct on 12/05/2020.  Please check individual school websites for the most up to date information </a:t>
            </a:r>
            <a:endParaRPr lang="en-GB" sz="1500" i="1" dirty="0" smtClean="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866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itchFamily="34" charset="0"/>
              <a:buChar char="•"/>
            </a:pPr>
            <a:endParaRPr lang="en-GB" b="1" dirty="0" smtClean="0">
              <a:solidFill>
                <a:prstClr val="black"/>
              </a:solidFill>
              <a:latin typeface="Arial" panose="020B0604020202020204" pitchFamily="34" charset="0"/>
              <a:cs typeface="Arial" panose="020B0604020202020204" pitchFamily="34" charset="0"/>
            </a:endParaRPr>
          </a:p>
          <a:p>
            <a:pPr marL="285750" lvl="0" indent="-285750">
              <a:buFont typeface="Arial" pitchFamily="34" charset="0"/>
              <a:buChar char="•"/>
            </a:pPr>
            <a:endParaRPr lang="en-GB" b="1" dirty="0">
              <a:solidFill>
                <a:prstClr val="black"/>
              </a:solidFill>
              <a:latin typeface="Arial" panose="020B0604020202020204" pitchFamily="34" charset="0"/>
              <a:cs typeface="Arial" panose="020B0604020202020204" pitchFamily="34" charset="0"/>
            </a:endParaRPr>
          </a:p>
          <a:p>
            <a:pPr marL="285750" lvl="0" indent="-285750">
              <a:buFont typeface="Arial" pitchFamily="34" charset="0"/>
              <a:buChar char="•"/>
            </a:pPr>
            <a:endParaRPr lang="en-GB" b="1" dirty="0" smtClean="0">
              <a:solidFill>
                <a:prstClr val="black"/>
              </a:solidFill>
              <a:latin typeface="Arial" panose="020B0604020202020204" pitchFamily="34" charset="0"/>
              <a:cs typeface="Arial" panose="020B0604020202020204" pitchFamily="34" charset="0"/>
            </a:endParaRPr>
          </a:p>
          <a:p>
            <a:pPr marL="285750" lvl="0" indent="-285750">
              <a:buFont typeface="Arial" pitchFamily="34" charset="0"/>
              <a:buChar char="•"/>
            </a:pPr>
            <a:endParaRPr lang="en-GB" b="1" dirty="0">
              <a:solidFill>
                <a:prstClr val="black"/>
              </a:solidFill>
              <a:latin typeface="Arial" panose="020B0604020202020204" pitchFamily="34" charset="0"/>
              <a:cs typeface="Arial" panose="020B0604020202020204" pitchFamily="34" charset="0"/>
            </a:endParaRPr>
          </a:p>
          <a:p>
            <a:pPr lvl="0" algn="ctr"/>
            <a:r>
              <a:rPr lang="en-GB" sz="2400" b="1" dirty="0" smtClean="0">
                <a:solidFill>
                  <a:srgbClr val="006600"/>
                </a:solidFill>
                <a:latin typeface="Arial" panose="020B0604020202020204" pitchFamily="34" charset="0"/>
                <a:cs typeface="Arial" panose="020B0604020202020204" pitchFamily="34" charset="0"/>
              </a:rPr>
              <a:t>Senior Schools Open Events</a:t>
            </a:r>
            <a:endParaRPr lang="en-GB" b="1" dirty="0">
              <a:solidFill>
                <a:prstClr val="black"/>
              </a:solidFill>
              <a:latin typeface="Arial" panose="020B0604020202020204" pitchFamily="34" charset="0"/>
              <a:cs typeface="Arial" panose="020B0604020202020204" pitchFamily="34" charset="0"/>
            </a:endParaRPr>
          </a:p>
          <a:p>
            <a:pPr marL="285750" lvl="0" indent="-285750">
              <a:buFont typeface="Arial" pitchFamily="34" charset="0"/>
              <a:buChar char="•"/>
            </a:pPr>
            <a:endParaRPr lang="en-GB" b="1" dirty="0" smtClean="0">
              <a:solidFill>
                <a:prstClr val="black"/>
              </a:solidFill>
              <a:latin typeface="Arial" panose="020B0604020202020204" pitchFamily="34" charset="0"/>
              <a:cs typeface="Arial" panose="020B0604020202020204" pitchFamily="34" charset="0"/>
            </a:endParaRP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November: </a:t>
            </a:r>
            <a:r>
              <a:rPr lang="en-GB" sz="1600" dirty="0" smtClean="0">
                <a:solidFill>
                  <a:prstClr val="black"/>
                </a:solidFill>
                <a:latin typeface="Arial" panose="020B0604020202020204" pitchFamily="34" charset="0"/>
                <a:cs typeface="Arial" panose="020B0604020202020204" pitchFamily="34" charset="0"/>
              </a:rPr>
              <a:t>Year 5 Parents’ Evening Core Subjects</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March: </a:t>
            </a:r>
            <a:r>
              <a:rPr lang="en-GB" sz="1600" dirty="0" smtClean="0">
                <a:solidFill>
                  <a:prstClr val="black"/>
                </a:solidFill>
                <a:latin typeface="Arial" panose="020B0604020202020204" pitchFamily="34" charset="0"/>
                <a:cs typeface="Arial" panose="020B0604020202020204" pitchFamily="34" charset="0"/>
              </a:rPr>
              <a:t>Year 5 Reports</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May</a:t>
            </a:r>
            <a:r>
              <a:rPr lang="en-GB" sz="1600" dirty="0" smtClean="0">
                <a:solidFill>
                  <a:prstClr val="black"/>
                </a:solidFill>
                <a:latin typeface="Arial" panose="020B0604020202020204" pitchFamily="34" charset="0"/>
                <a:cs typeface="Arial" panose="020B0604020202020204" pitchFamily="34" charset="0"/>
              </a:rPr>
              <a:t>: Transition to Senior School Evening</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June: </a:t>
            </a:r>
            <a:r>
              <a:rPr lang="en-GB" sz="1600" dirty="0" smtClean="0">
                <a:solidFill>
                  <a:schemeClr val="tx1"/>
                </a:solidFill>
                <a:latin typeface="Arial" panose="020B0604020202020204" pitchFamily="34" charset="0"/>
                <a:cs typeface="Arial" panose="020B0604020202020204" pitchFamily="34" charset="0"/>
              </a:rPr>
              <a:t>Opportunity </a:t>
            </a:r>
            <a:r>
              <a:rPr lang="en-GB" sz="1600" dirty="0">
                <a:solidFill>
                  <a:schemeClr val="tx1"/>
                </a:solidFill>
                <a:latin typeface="Arial" panose="020B0604020202020204" pitchFamily="34" charset="0"/>
                <a:cs typeface="Arial" panose="020B0604020202020204" pitchFamily="34" charset="0"/>
              </a:rPr>
              <a:t>to discuss </a:t>
            </a:r>
            <a:r>
              <a:rPr lang="en-GB" sz="1600" dirty="0" smtClean="0">
                <a:solidFill>
                  <a:schemeClr val="tx1"/>
                </a:solidFill>
                <a:latin typeface="Arial" panose="020B0604020202020204" pitchFamily="34" charset="0"/>
                <a:cs typeface="Arial" panose="020B0604020202020204" pitchFamily="34" charset="0"/>
              </a:rPr>
              <a:t>senior schools </a:t>
            </a:r>
            <a:r>
              <a:rPr lang="en-GB" sz="1600" dirty="0">
                <a:solidFill>
                  <a:schemeClr val="tx1"/>
                </a:solidFill>
                <a:latin typeface="Arial" panose="020B0604020202020204" pitchFamily="34" charset="0"/>
                <a:cs typeface="Arial" panose="020B0604020202020204" pitchFamily="34" charset="0"/>
              </a:rPr>
              <a:t>with </a:t>
            </a:r>
            <a:r>
              <a:rPr lang="en-GB" sz="1600" dirty="0" smtClean="0">
                <a:solidFill>
                  <a:schemeClr val="tx1"/>
                </a:solidFill>
                <a:latin typeface="Arial" panose="020B0604020202020204" pitchFamily="34" charset="0"/>
                <a:cs typeface="Arial" panose="020B0604020202020204" pitchFamily="34" charset="0"/>
              </a:rPr>
              <a:t>Mr Thomas</a:t>
            </a:r>
            <a:endParaRPr lang="en-GB" sz="1600" dirty="0" smtClean="0">
              <a:solidFill>
                <a:prstClr val="black"/>
              </a:solidFill>
              <a:latin typeface="Arial" panose="020B0604020202020204" pitchFamily="34" charset="0"/>
              <a:cs typeface="Arial" panose="020B0604020202020204" pitchFamily="34" charset="0"/>
            </a:endParaRPr>
          </a:p>
          <a:p>
            <a:pPr marL="1657350" lvl="3" indent="-285750">
              <a:buFont typeface="Arial" pitchFamily="34" charset="0"/>
              <a:buChar char="•"/>
            </a:pPr>
            <a:r>
              <a:rPr lang="en-GB" sz="1600" b="1" dirty="0" smtClean="0">
                <a:solidFill>
                  <a:schemeClr val="tx1"/>
                </a:solidFill>
                <a:latin typeface="Arial" panose="020B0604020202020204" pitchFamily="34" charset="0"/>
                <a:cs typeface="Arial" panose="020B0604020202020204" pitchFamily="34" charset="0"/>
              </a:rPr>
              <a:t>July: </a:t>
            </a:r>
            <a:r>
              <a:rPr lang="en-GB" sz="1600" dirty="0" smtClean="0">
                <a:solidFill>
                  <a:schemeClr val="tx1"/>
                </a:solidFill>
                <a:latin typeface="Arial" panose="020B0604020202020204" pitchFamily="34" charset="0"/>
                <a:cs typeface="Arial" panose="020B0604020202020204" pitchFamily="34" charset="0"/>
              </a:rPr>
              <a:t>Year 5 Core Subject Reports</a:t>
            </a:r>
          </a:p>
          <a:p>
            <a:pPr marL="1657350" lvl="3" indent="-285750">
              <a:buFont typeface="Arial" pitchFamily="34" charset="0"/>
              <a:buChar char="•"/>
            </a:pPr>
            <a:r>
              <a:rPr lang="en-GB" sz="1600" b="1" dirty="0">
                <a:solidFill>
                  <a:schemeClr val="tx1"/>
                </a:solidFill>
                <a:latin typeface="Arial" panose="020B0604020202020204" pitchFamily="34" charset="0"/>
                <a:cs typeface="Arial" panose="020B0604020202020204" pitchFamily="34" charset="0"/>
              </a:rPr>
              <a:t>S</a:t>
            </a:r>
            <a:r>
              <a:rPr lang="en-GB" sz="1600" b="1" dirty="0" smtClean="0">
                <a:solidFill>
                  <a:prstClr val="black"/>
                </a:solidFill>
                <a:latin typeface="Arial" panose="020B0604020202020204" pitchFamily="34" charset="0"/>
                <a:cs typeface="Arial" panose="020B0604020202020204" pitchFamily="34" charset="0"/>
              </a:rPr>
              <a:t>ummer Holidays:</a:t>
            </a:r>
          </a:p>
          <a:p>
            <a:pPr lvl="0"/>
            <a:r>
              <a:rPr lang="en-GB" sz="1600" dirty="0" smtClean="0">
                <a:solidFill>
                  <a:prstClr val="black"/>
                </a:solidFill>
                <a:latin typeface="Arial" panose="020B0604020202020204" pitchFamily="34" charset="0"/>
                <a:cs typeface="Arial" panose="020B0604020202020204" pitchFamily="34" charset="0"/>
              </a:rPr>
              <a:t>			Holiday work - English, Maths and Science</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September:  Weekly Mailing </a:t>
            </a:r>
          </a:p>
          <a:p>
            <a:pPr lvl="0"/>
            <a:r>
              <a:rPr lang="en-GB" sz="1600" b="1" dirty="0" smtClean="0">
                <a:solidFill>
                  <a:prstClr val="black"/>
                </a:solidFill>
                <a:latin typeface="Arial" panose="020B0604020202020204" pitchFamily="34" charset="0"/>
                <a:cs typeface="Arial" panose="020B0604020202020204" pitchFamily="34" charset="0"/>
              </a:rPr>
              <a:t>          			‘</a:t>
            </a:r>
            <a:r>
              <a:rPr lang="en-GB" sz="1600" dirty="0" smtClean="0">
                <a:solidFill>
                  <a:prstClr val="black"/>
                </a:solidFill>
                <a:latin typeface="Arial" panose="020B0604020202020204" pitchFamily="34" charset="0"/>
                <a:cs typeface="Arial" panose="020B0604020202020204" pitchFamily="34" charset="0"/>
              </a:rPr>
              <a:t>Guide to Senior School Applications’ </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From October: </a:t>
            </a:r>
            <a:r>
              <a:rPr lang="en-GB" sz="1600" dirty="0" smtClean="0">
                <a:solidFill>
                  <a:prstClr val="black"/>
                </a:solidFill>
                <a:latin typeface="Arial" panose="020B0604020202020204" pitchFamily="34" charset="0"/>
                <a:cs typeface="Arial" panose="020B0604020202020204" pitchFamily="34" charset="0"/>
              </a:rPr>
              <a:t>Senior School Applications Close</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October/November: </a:t>
            </a:r>
            <a:r>
              <a:rPr lang="en-GB" sz="1600" dirty="0" smtClean="0">
                <a:solidFill>
                  <a:prstClr val="black"/>
                </a:solidFill>
                <a:latin typeface="Arial" panose="020B0604020202020204" pitchFamily="34" charset="0"/>
                <a:cs typeface="Arial" panose="020B0604020202020204" pitchFamily="34" charset="0"/>
              </a:rPr>
              <a:t>Year 6 Parents’ Evening</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November – January:</a:t>
            </a:r>
          </a:p>
          <a:p>
            <a:pPr lvl="0"/>
            <a:r>
              <a:rPr lang="en-GB" sz="1600" dirty="0" smtClean="0">
                <a:solidFill>
                  <a:prstClr val="black"/>
                </a:solidFill>
                <a:latin typeface="Arial" panose="020B0604020202020204" pitchFamily="34" charset="0"/>
                <a:cs typeface="Arial" panose="020B0604020202020204" pitchFamily="34" charset="0"/>
              </a:rPr>
              <a:t>			Entrance Exams,</a:t>
            </a:r>
            <a:r>
              <a:rPr lang="en-GB" sz="1600" dirty="0" smtClean="0">
                <a:solidFill>
                  <a:srgbClr val="00B050"/>
                </a:solidFill>
                <a:latin typeface="Arial" panose="020B0604020202020204" pitchFamily="34" charset="0"/>
                <a:cs typeface="Arial" panose="020B0604020202020204" pitchFamily="34" charset="0"/>
              </a:rPr>
              <a:t> </a:t>
            </a:r>
            <a:r>
              <a:rPr lang="en-GB" sz="1600" b="1" dirty="0" smtClean="0">
                <a:solidFill>
                  <a:schemeClr val="tx1"/>
                </a:solidFill>
                <a:latin typeface="Arial" panose="020B0604020202020204" pitchFamily="34" charset="0"/>
                <a:cs typeface="Arial" panose="020B0604020202020204" pitchFamily="34" charset="0"/>
              </a:rPr>
              <a:t>Interviews</a:t>
            </a:r>
            <a:r>
              <a:rPr lang="en-GB" sz="1600" dirty="0" smtClean="0">
                <a:solidFill>
                  <a:srgbClr val="00B050"/>
                </a:solidFill>
                <a:latin typeface="Arial" panose="020B0604020202020204" pitchFamily="34" charset="0"/>
                <a:cs typeface="Arial" panose="020B0604020202020204" pitchFamily="34" charset="0"/>
              </a:rPr>
              <a:t> </a:t>
            </a:r>
            <a:r>
              <a:rPr lang="en-GB" sz="1600" dirty="0" smtClean="0">
                <a:solidFill>
                  <a:prstClr val="black"/>
                </a:solidFill>
                <a:latin typeface="Arial" panose="020B0604020202020204" pitchFamily="34" charset="0"/>
                <a:cs typeface="Arial" panose="020B0604020202020204" pitchFamily="34" charset="0"/>
              </a:rPr>
              <a:t>and Taster Days</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December: </a:t>
            </a:r>
            <a:r>
              <a:rPr lang="en-GB" sz="1600" dirty="0" smtClean="0">
                <a:solidFill>
                  <a:prstClr val="black"/>
                </a:solidFill>
                <a:latin typeface="Arial" panose="020B0604020202020204" pitchFamily="34" charset="0"/>
                <a:cs typeface="Arial" panose="020B0604020202020204" pitchFamily="34" charset="0"/>
              </a:rPr>
              <a:t>Year 6 Reports</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March: </a:t>
            </a:r>
            <a:r>
              <a:rPr lang="en-GB" sz="1600" dirty="0" smtClean="0">
                <a:solidFill>
                  <a:prstClr val="black"/>
                </a:solidFill>
                <a:latin typeface="Arial" panose="020B0604020202020204" pitchFamily="34" charset="0"/>
                <a:cs typeface="Arial" panose="020B0604020202020204" pitchFamily="34" charset="0"/>
              </a:rPr>
              <a:t>Destination Schools Finalised</a:t>
            </a:r>
          </a:p>
          <a:p>
            <a:pPr marL="1657350" lvl="3" indent="-285750">
              <a:buFont typeface="Arial" pitchFamily="34" charset="0"/>
              <a:buChar char="•"/>
            </a:pPr>
            <a:r>
              <a:rPr lang="en-GB" sz="1600" b="1" dirty="0" smtClean="0">
                <a:solidFill>
                  <a:prstClr val="black"/>
                </a:solidFill>
                <a:latin typeface="Arial" panose="020B0604020202020204" pitchFamily="34" charset="0"/>
                <a:cs typeface="Arial" panose="020B0604020202020204" pitchFamily="34" charset="0"/>
              </a:rPr>
              <a:t>May/July: </a:t>
            </a:r>
            <a:r>
              <a:rPr lang="en-GB" sz="1600" dirty="0" smtClean="0">
                <a:solidFill>
                  <a:prstClr val="black"/>
                </a:solidFill>
                <a:latin typeface="Arial" panose="020B0604020202020204" pitchFamily="34" charset="0"/>
                <a:cs typeface="Arial" panose="020B0604020202020204" pitchFamily="34" charset="0"/>
              </a:rPr>
              <a:t>Induction Days and visits from Senior School staff</a:t>
            </a:r>
          </a:p>
          <a:p>
            <a:pPr marL="1657350" lvl="3" indent="-285750">
              <a:buFont typeface="Arial" pitchFamily="34" charset="0"/>
              <a:buChar char="•"/>
            </a:pPr>
            <a:endParaRPr lang="en-GB" dirty="0">
              <a:solidFill>
                <a:prstClr val="black"/>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457200" y="485800"/>
            <a:ext cx="8229600" cy="1143000"/>
          </a:xfrm>
        </p:spPr>
        <p:txBody>
          <a:bodyPr>
            <a:normAutofit fontScale="90000"/>
          </a:bodyPr>
          <a:lstStyle/>
          <a:p>
            <a:r>
              <a:rPr lang="en-GB" b="1" dirty="0">
                <a:latin typeface="Arial" panose="020B0604020202020204" pitchFamily="34" charset="0"/>
                <a:cs typeface="Arial" panose="020B0604020202020204" pitchFamily="34" charset="0"/>
              </a:rPr>
              <a:t>Timeline: </a:t>
            </a:r>
            <a:br>
              <a:rPr lang="en-GB" b="1" dirty="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November Year 5 </a:t>
            </a:r>
            <a:r>
              <a:rPr lang="en-GB" b="1" dirty="0">
                <a:latin typeface="Arial" panose="020B0604020202020204" pitchFamily="34" charset="0"/>
                <a:cs typeface="Arial" panose="020B0604020202020204" pitchFamily="34" charset="0"/>
              </a:rPr>
              <a:t>to </a:t>
            </a:r>
            <a:r>
              <a:rPr lang="en-GB" b="1" dirty="0" smtClean="0">
                <a:latin typeface="Arial" panose="020B0604020202020204" pitchFamily="34" charset="0"/>
                <a:cs typeface="Arial" panose="020B0604020202020204" pitchFamily="34" charset="0"/>
              </a:rPr>
              <a:t>July Year 6</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7287730" y="4725147"/>
            <a:ext cx="380619" cy="1810116"/>
          </a:xfrm>
        </p:spPr>
        <p:txBody>
          <a:bodyPr>
            <a:normAutofit/>
          </a:bodyPr>
          <a:lstStyle/>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2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smtClean="0">
                <a:latin typeface="Arial" panose="020B0604020202020204" pitchFamily="34" charset="0"/>
                <a:cs typeface="Arial" panose="020B0604020202020204" pitchFamily="34" charset="0"/>
              </a:rPr>
              <a:t>Weekly Mailings</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899592" y="1844824"/>
            <a:ext cx="7416824" cy="4536504"/>
          </a:xfrm>
        </p:spPr>
        <p:txBody>
          <a:bodyPr>
            <a:normAutofit/>
          </a:bodyPr>
          <a:lstStyle/>
          <a:p>
            <a:pPr marL="0" indent="0" algn="ctr">
              <a:buNone/>
            </a:pPr>
            <a:r>
              <a:rPr lang="en-GB" sz="1800" b="1" dirty="0" smtClean="0">
                <a:solidFill>
                  <a:srgbClr val="006600"/>
                </a:solidFill>
                <a:latin typeface="Arial" panose="020B0604020202020204" pitchFamily="34" charset="0"/>
                <a:cs typeface="Arial" panose="020B0604020202020204" pitchFamily="34" charset="0"/>
              </a:rPr>
              <a:t>Weekly Mailing - Friday 11 </a:t>
            </a:r>
            <a:r>
              <a:rPr lang="en-GB" sz="1800" b="1" dirty="0">
                <a:solidFill>
                  <a:srgbClr val="006600"/>
                </a:solidFill>
                <a:latin typeface="Arial" panose="020B0604020202020204" pitchFamily="34" charset="0"/>
                <a:cs typeface="Arial" panose="020B0604020202020204" pitchFamily="34" charset="0"/>
              </a:rPr>
              <a:t>S</a:t>
            </a:r>
            <a:r>
              <a:rPr lang="en-GB" sz="1800" b="1" dirty="0" smtClean="0">
                <a:solidFill>
                  <a:srgbClr val="006600"/>
                </a:solidFill>
                <a:latin typeface="Arial" panose="020B0604020202020204" pitchFamily="34" charset="0"/>
                <a:cs typeface="Arial" panose="020B0604020202020204" pitchFamily="34" charset="0"/>
              </a:rPr>
              <a:t>eptember 2020</a:t>
            </a:r>
          </a:p>
          <a:p>
            <a:pPr marL="0" indent="0">
              <a:buNone/>
            </a:pPr>
            <a:endParaRPr lang="en-GB" sz="1800" dirty="0" smtClean="0">
              <a:latin typeface="Arial" panose="020B0604020202020204" pitchFamily="34" charset="0"/>
              <a:cs typeface="Arial" panose="020B0604020202020204" pitchFamily="34" charset="0"/>
            </a:endParaRPr>
          </a:p>
          <a:p>
            <a:r>
              <a:rPr lang="en-GB" sz="1800" b="1" i="1" dirty="0" smtClean="0">
                <a:latin typeface="Arial" panose="020B0604020202020204" pitchFamily="34" charset="0"/>
                <a:cs typeface="Arial" panose="020B0604020202020204" pitchFamily="34" charset="0"/>
              </a:rPr>
              <a:t>‘Guide to Senior School Applications and Key Dates’</a:t>
            </a:r>
            <a:r>
              <a:rPr lang="en-GB" sz="1800" dirty="0" smtClean="0">
                <a:latin typeface="Arial" panose="020B0604020202020204" pitchFamily="34" charset="0"/>
                <a:cs typeface="Arial" panose="020B0604020202020204" pitchFamily="34" charset="0"/>
              </a:rPr>
              <a:t>          Letter including online reply slip relating to Common Entrance (which is used for some boarding schools) </a:t>
            </a:r>
          </a:p>
          <a:p>
            <a:pPr marL="0" indent="0">
              <a:buNone/>
            </a:pPr>
            <a:endParaRPr lang="en-GB" sz="1800" dirty="0" smtClean="0">
              <a:latin typeface="Arial" panose="020B0604020202020204" pitchFamily="34" charset="0"/>
              <a:cs typeface="Arial" panose="020B0604020202020204" pitchFamily="34" charset="0"/>
            </a:endParaRPr>
          </a:p>
          <a:p>
            <a:r>
              <a:rPr lang="en-GB" sz="1800" b="1" i="1" dirty="0" smtClean="0">
                <a:latin typeface="Arial" panose="020B0604020202020204" pitchFamily="34" charset="0"/>
                <a:cs typeface="Arial" panose="020B0604020202020204" pitchFamily="34" charset="0"/>
              </a:rPr>
              <a:t>‘Possible Schools at 11+ Booklet’*</a:t>
            </a:r>
          </a:p>
          <a:p>
            <a:pPr marL="0" indent="0">
              <a:buNone/>
            </a:pPr>
            <a:endParaRPr lang="en-GB" sz="1800" b="1" i="1" dirty="0" smtClean="0">
              <a:latin typeface="Arial" panose="020B0604020202020204" pitchFamily="34" charset="0"/>
              <a:cs typeface="Arial" panose="020B0604020202020204" pitchFamily="34" charset="0"/>
            </a:endParaRPr>
          </a:p>
          <a:p>
            <a:r>
              <a:rPr lang="en-GB" sz="1800" b="1" i="1" dirty="0" smtClean="0">
                <a:latin typeface="Arial" panose="020B0604020202020204" pitchFamily="34" charset="0"/>
                <a:cs typeface="Arial" panose="020B0604020202020204" pitchFamily="34" charset="0"/>
              </a:rPr>
              <a:t>‘Request for Extra-Curricular Activities Information’</a:t>
            </a:r>
            <a:r>
              <a:rPr lang="en-GB" sz="1800" dirty="0" smtClean="0">
                <a:latin typeface="Arial" panose="020B0604020202020204" pitchFamily="34" charset="0"/>
                <a:cs typeface="Arial" panose="020B0604020202020204" pitchFamily="34" charset="0"/>
              </a:rPr>
              <a:t>            Letter including online reply slip </a:t>
            </a:r>
          </a:p>
          <a:p>
            <a:pPr marL="0" indent="0">
              <a:buNone/>
            </a:pPr>
            <a:endParaRPr lang="en-GB" sz="1000" dirty="0" smtClean="0">
              <a:latin typeface="Arial" panose="020B0604020202020204" pitchFamily="34" charset="0"/>
              <a:cs typeface="Arial" panose="020B0604020202020204" pitchFamily="34" charset="0"/>
            </a:endParaRPr>
          </a:p>
          <a:p>
            <a:pPr marL="0" indent="0">
              <a:buNone/>
            </a:pPr>
            <a:endParaRPr lang="en-GB" sz="10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 2019-2020 Publication is currently on The Manor website (Admissions/ Academic Results, Scholarships and Future Schools)</a:t>
            </a: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356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a:latin typeface="Arial" panose="020B0604020202020204" pitchFamily="34" charset="0"/>
                <a:cs typeface="Arial" panose="020B0604020202020204" pitchFamily="34" charset="0"/>
              </a:rPr>
              <a:t>Weekly Mailings</a:t>
            </a:r>
          </a:p>
        </p:txBody>
      </p:sp>
      <p:sp>
        <p:nvSpPr>
          <p:cNvPr id="8" name="Content Placeholder 7"/>
          <p:cNvSpPr>
            <a:spLocks noGrp="1"/>
          </p:cNvSpPr>
          <p:nvPr>
            <p:ph idx="1"/>
          </p:nvPr>
        </p:nvSpPr>
        <p:spPr>
          <a:xfrm>
            <a:off x="1259632" y="2215405"/>
            <a:ext cx="6264696" cy="4525963"/>
          </a:xfrm>
        </p:spPr>
        <p:txBody>
          <a:bodyPr>
            <a:normAutofit/>
          </a:bodyPr>
          <a:lstStyle/>
          <a:p>
            <a:pPr marL="0" indent="0" algn="ctr">
              <a:buNone/>
            </a:pPr>
            <a:r>
              <a:rPr lang="en-GB" sz="1800" b="1" dirty="0" smtClean="0">
                <a:solidFill>
                  <a:srgbClr val="006600"/>
                </a:solidFill>
                <a:latin typeface="Arial" panose="020B0604020202020204" pitchFamily="34" charset="0"/>
                <a:cs typeface="Arial" panose="020B0604020202020204" pitchFamily="34" charset="0"/>
              </a:rPr>
              <a:t>Weekly Mailing - Friday 18 </a:t>
            </a:r>
            <a:r>
              <a:rPr lang="en-GB" sz="1800" b="1" dirty="0">
                <a:solidFill>
                  <a:srgbClr val="006600"/>
                </a:solidFill>
                <a:latin typeface="Arial" panose="020B0604020202020204" pitchFamily="34" charset="0"/>
                <a:cs typeface="Arial" panose="020B0604020202020204" pitchFamily="34" charset="0"/>
              </a:rPr>
              <a:t>S</a:t>
            </a:r>
            <a:r>
              <a:rPr lang="en-GB" sz="1800" b="1" dirty="0" smtClean="0">
                <a:solidFill>
                  <a:srgbClr val="006600"/>
                </a:solidFill>
                <a:latin typeface="Arial" panose="020B0604020202020204" pitchFamily="34" charset="0"/>
                <a:cs typeface="Arial" panose="020B0604020202020204" pitchFamily="34" charset="0"/>
              </a:rPr>
              <a:t>eptember 2020</a:t>
            </a:r>
          </a:p>
          <a:p>
            <a:pPr marL="0" indent="0" algn="ctr">
              <a:buNone/>
            </a:pPr>
            <a:endParaRPr lang="en-GB" sz="1800" dirty="0" smtClean="0">
              <a:latin typeface="Arial" panose="020B0604020202020204" pitchFamily="34" charset="0"/>
              <a:cs typeface="Arial" panose="020B0604020202020204" pitchFamily="34" charset="0"/>
            </a:endParaRPr>
          </a:p>
          <a:p>
            <a:pPr algn="ctr"/>
            <a:r>
              <a:rPr lang="en-GB" sz="1800" b="1" i="1" dirty="0" smtClean="0">
                <a:latin typeface="Arial" panose="020B0604020202020204" pitchFamily="34" charset="0"/>
                <a:cs typeface="Arial" panose="020B0604020202020204" pitchFamily="34" charset="0"/>
              </a:rPr>
              <a:t>‘Confirmation of Applications to Senior Schools’</a:t>
            </a:r>
            <a:r>
              <a:rPr lang="en-GB" sz="1800" dirty="0" smtClean="0">
                <a:latin typeface="Arial" panose="020B0604020202020204" pitchFamily="34" charset="0"/>
                <a:cs typeface="Arial" panose="020B0604020202020204" pitchFamily="34" charset="0"/>
              </a:rPr>
              <a:t>                       Letter and online reply slip </a:t>
            </a:r>
          </a:p>
          <a:p>
            <a:pPr marL="0" indent="0" algn="ctr">
              <a:buNone/>
            </a:pPr>
            <a:endParaRPr lang="en-GB" sz="1800" b="1" dirty="0">
              <a:solidFill>
                <a:srgbClr val="006600"/>
              </a:solidFill>
              <a:latin typeface="Arial" panose="020B0604020202020204" pitchFamily="34" charset="0"/>
              <a:cs typeface="Arial" panose="020B0604020202020204" pitchFamily="34" charset="0"/>
            </a:endParaRPr>
          </a:p>
          <a:p>
            <a:pPr marL="0" indent="0" algn="ctr">
              <a:buNone/>
            </a:pPr>
            <a:r>
              <a:rPr lang="en-GB" sz="1800" b="1" dirty="0" smtClean="0">
                <a:solidFill>
                  <a:srgbClr val="006600"/>
                </a:solidFill>
                <a:latin typeface="Arial" panose="020B0604020202020204" pitchFamily="34" charset="0"/>
                <a:cs typeface="Arial" panose="020B0604020202020204" pitchFamily="34" charset="0"/>
              </a:rPr>
              <a:t>Weekly Mailing - Friday 5 March 2021</a:t>
            </a:r>
          </a:p>
          <a:p>
            <a:pPr marL="0" indent="0" algn="ctr">
              <a:buNone/>
            </a:pPr>
            <a:endParaRPr lang="en-GB" sz="1800" dirty="0" smtClean="0">
              <a:latin typeface="Arial" panose="020B0604020202020204" pitchFamily="34" charset="0"/>
              <a:cs typeface="Arial" panose="020B0604020202020204" pitchFamily="34" charset="0"/>
            </a:endParaRPr>
          </a:p>
          <a:p>
            <a:pPr algn="ctr"/>
            <a:r>
              <a:rPr lang="en-GB" sz="1800" b="1" i="1" dirty="0" smtClean="0">
                <a:latin typeface="Arial" panose="020B0604020202020204" pitchFamily="34" charset="0"/>
                <a:cs typeface="Arial" panose="020B0604020202020204" pitchFamily="34" charset="0"/>
              </a:rPr>
              <a:t>‘Confirmation of Destination Senior School</a:t>
            </a:r>
            <a:r>
              <a:rPr lang="en-GB" sz="1800" dirty="0" smtClean="0">
                <a:latin typeface="Arial" panose="020B0604020202020204" pitchFamily="34" charset="0"/>
                <a:cs typeface="Arial" panose="020B0604020202020204" pitchFamily="34" charset="0"/>
              </a:rPr>
              <a:t>’                               Letter and online reply slip  </a:t>
            </a:r>
          </a:p>
          <a:p>
            <a:endParaRPr lang="en-GB" sz="2400"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82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smtClean="0">
                <a:latin typeface="Arial" panose="020B0604020202020204" pitchFamily="34" charset="0"/>
                <a:cs typeface="Arial" panose="020B0604020202020204" pitchFamily="34" charset="0"/>
              </a:rPr>
              <a:t>What To Expect</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457200" y="1340768"/>
            <a:ext cx="8229600" cy="4320480"/>
          </a:xfrm>
        </p:spPr>
        <p:txBody>
          <a:bodyPr>
            <a:normAutofit lnSpcReduction="10000"/>
          </a:bodyPr>
          <a:lstStyle/>
          <a:p>
            <a:pPr marL="0" indent="0">
              <a:buNone/>
            </a:pPr>
            <a:endParaRPr lang="en-GB"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Summer Holiday </a:t>
            </a:r>
            <a:r>
              <a:rPr lang="en-GB" sz="2400" dirty="0" smtClean="0">
                <a:latin typeface="Arial" panose="020B0604020202020204" pitchFamily="34" charset="0"/>
                <a:cs typeface="Arial" panose="020B0604020202020204" pitchFamily="34" charset="0"/>
              </a:rPr>
              <a:t>work</a:t>
            </a:r>
          </a:p>
          <a:p>
            <a:r>
              <a:rPr lang="en-GB" sz="2400" dirty="0" smtClean="0">
                <a:latin typeface="Arial" panose="020B0604020202020204" pitchFamily="34" charset="0"/>
                <a:cs typeface="Arial" panose="020B0604020202020204" pitchFamily="34" charset="0"/>
              </a:rPr>
              <a:t>Regular practice </a:t>
            </a:r>
            <a:r>
              <a:rPr lang="en-GB" sz="2400" dirty="0">
                <a:latin typeface="Arial" panose="020B0604020202020204" pitchFamily="34" charset="0"/>
                <a:cs typeface="Arial" panose="020B0604020202020204" pitchFamily="34" charset="0"/>
              </a:rPr>
              <a:t>in school of all of the elements of the </a:t>
            </a:r>
            <a:r>
              <a:rPr lang="en-GB" sz="2400" dirty="0" smtClean="0">
                <a:latin typeface="Arial" panose="020B0604020202020204" pitchFamily="34" charset="0"/>
                <a:cs typeface="Arial" panose="020B0604020202020204" pitchFamily="34" charset="0"/>
              </a:rPr>
              <a:t>examinations </a:t>
            </a:r>
          </a:p>
          <a:p>
            <a:r>
              <a:rPr lang="en-GB" sz="2400" dirty="0" smtClean="0">
                <a:latin typeface="Arial" panose="020B0604020202020204" pitchFamily="34" charset="0"/>
                <a:cs typeface="Arial" panose="020B0604020202020204" pitchFamily="34" charset="0"/>
              </a:rPr>
              <a:t>Enrichment</a:t>
            </a:r>
          </a:p>
          <a:p>
            <a:r>
              <a:rPr lang="en-GB" sz="2400" dirty="0" smtClean="0">
                <a:latin typeface="Arial" panose="020B0604020202020204" pitchFamily="34" charset="0"/>
                <a:cs typeface="Arial" panose="020B0604020202020204" pitchFamily="34" charset="0"/>
              </a:rPr>
              <a:t>Information on the Weekly Mailings</a:t>
            </a:r>
          </a:p>
          <a:p>
            <a:r>
              <a:rPr lang="en-GB" sz="2400" dirty="0">
                <a:latin typeface="Arial" panose="020B0604020202020204" pitchFamily="34" charset="0"/>
                <a:cs typeface="Arial" panose="020B0604020202020204" pitchFamily="34" charset="0"/>
              </a:rPr>
              <a:t>Low key approach from school around the exams themselves and the </a:t>
            </a:r>
            <a:r>
              <a:rPr lang="en-GB" sz="2400" dirty="0" smtClean="0">
                <a:latin typeface="Arial" panose="020B0604020202020204" pitchFamily="34" charset="0"/>
                <a:cs typeface="Arial" panose="020B0604020202020204" pitchFamily="34" charset="0"/>
              </a:rPr>
              <a:t>results</a:t>
            </a:r>
          </a:p>
          <a:p>
            <a:r>
              <a:rPr lang="en-GB" sz="2400" dirty="0" smtClean="0">
                <a:latin typeface="Arial" panose="020B0604020202020204" pitchFamily="34" charset="0"/>
                <a:cs typeface="Arial" panose="020B0604020202020204" pitchFamily="34" charset="0"/>
              </a:rPr>
              <a:t>Tired children</a:t>
            </a:r>
          </a:p>
          <a:p>
            <a:r>
              <a:rPr lang="en-GB" sz="2400" dirty="0" smtClean="0">
                <a:latin typeface="Arial" panose="020B0604020202020204" pitchFamily="34" charset="0"/>
                <a:cs typeface="Arial" panose="020B0604020202020204" pitchFamily="34" charset="0"/>
              </a:rPr>
              <a:t>Children’s approach</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693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smtClean="0">
                <a:latin typeface="Arial" panose="020B0604020202020204" pitchFamily="34" charset="0"/>
                <a:cs typeface="Arial" panose="020B0604020202020204" pitchFamily="34" charset="0"/>
              </a:rPr>
              <a:t>Pastoral Care for the Children</a:t>
            </a:r>
            <a:endParaRPr lang="en-GB"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a:xfrm>
            <a:off x="457200" y="1340768"/>
            <a:ext cx="8229600" cy="4986280"/>
          </a:xfrm>
        </p:spPr>
        <p:txBody>
          <a:bodyPr>
            <a:normAutofit/>
          </a:bodyPr>
          <a:lstStyle/>
          <a:p>
            <a:pPr marL="0" indent="0">
              <a:buNone/>
            </a:pPr>
            <a:endParaRPr lang="en-GB"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Teamwork between the adults involved</a:t>
            </a:r>
          </a:p>
          <a:p>
            <a:r>
              <a:rPr lang="en-GB" sz="2400" dirty="0" smtClean="0">
                <a:latin typeface="Arial" panose="020B0604020202020204" pitchFamily="34" charset="0"/>
                <a:cs typeface="Arial" panose="020B0604020202020204" pitchFamily="34" charset="0"/>
              </a:rPr>
              <a:t>Support from home and school with the work – </a:t>
            </a:r>
            <a:r>
              <a:rPr lang="en-GB" sz="2400" b="1" dirty="0" smtClean="0">
                <a:latin typeface="Arial" panose="020B0604020202020204" pitchFamily="34" charset="0"/>
                <a:cs typeface="Arial" panose="020B0604020202020204" pitchFamily="34" charset="0"/>
              </a:rPr>
              <a:t>effort </a:t>
            </a:r>
            <a:r>
              <a:rPr lang="en-GB" sz="2400" dirty="0" smtClean="0">
                <a:latin typeface="Arial" panose="020B0604020202020204" pitchFamily="34" charset="0"/>
                <a:cs typeface="Arial" panose="020B0604020202020204" pitchFamily="34" charset="0"/>
              </a:rPr>
              <a:t>and achievement</a:t>
            </a:r>
          </a:p>
          <a:p>
            <a:r>
              <a:rPr lang="en-GB" sz="2400" dirty="0" smtClean="0">
                <a:latin typeface="Arial" panose="020B0604020202020204" pitchFamily="34" charset="0"/>
                <a:cs typeface="Arial" panose="020B0604020202020204" pitchFamily="34" charset="0"/>
              </a:rPr>
              <a:t>Support from home and school with friendship issues</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the idea of future changes</a:t>
            </a:r>
          </a:p>
          <a:p>
            <a:r>
              <a:rPr lang="en-GB" sz="2400" dirty="0" smtClean="0">
                <a:latin typeface="Arial" panose="020B0604020202020204" pitchFamily="34" charset="0"/>
                <a:cs typeface="Arial" panose="020B0604020202020204" pitchFamily="34" charset="0"/>
              </a:rPr>
              <a:t>Encourage routine/normality</a:t>
            </a:r>
          </a:p>
          <a:p>
            <a:r>
              <a:rPr lang="en-GB" sz="2400" dirty="0" smtClean="0">
                <a:latin typeface="Arial" panose="020B0604020202020204" pitchFamily="34" charset="0"/>
                <a:cs typeface="Arial" panose="020B0604020202020204" pitchFamily="34" charset="0"/>
              </a:rPr>
              <a:t>Maintain exercise and interests</a:t>
            </a:r>
          </a:p>
          <a:p>
            <a:r>
              <a:rPr lang="en-GB" sz="2400" dirty="0" smtClean="0">
                <a:latin typeface="Arial" panose="020B0604020202020204" pitchFamily="34" charset="0"/>
                <a:cs typeface="Arial" panose="020B0604020202020204" pitchFamily="34" charset="0"/>
              </a:rPr>
              <a:t>Facilitate early nights and healthy diet</a:t>
            </a:r>
          </a:p>
          <a:p>
            <a:r>
              <a:rPr lang="en-GB" sz="2400" dirty="0" smtClean="0">
                <a:latin typeface="Arial" panose="020B0604020202020204" pitchFamily="34" charset="0"/>
                <a:cs typeface="Arial" panose="020B0604020202020204" pitchFamily="34" charset="0"/>
              </a:rPr>
              <a:t>Screen Time Discipline</a:t>
            </a:r>
          </a:p>
          <a:p>
            <a:r>
              <a:rPr lang="en-GB" sz="2400" dirty="0" smtClean="0">
                <a:latin typeface="Arial" panose="020B0604020202020204" pitchFamily="34" charset="0"/>
                <a:cs typeface="Arial" panose="020B0604020202020204" pitchFamily="34" charset="0"/>
              </a:rPr>
              <a:t>Mindfulness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215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5" name="Rectangle 4"/>
          <p:cNvSpPr/>
          <p:nvPr/>
        </p:nvSpPr>
        <p:spPr>
          <a:xfrm>
            <a:off x="179512" y="188640"/>
            <a:ext cx="8784976"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title"/>
          </p:nvPr>
        </p:nvSpPr>
        <p:spPr>
          <a:xfrm>
            <a:off x="457200" y="485800"/>
            <a:ext cx="8229600" cy="1143000"/>
          </a:xfrm>
        </p:spPr>
        <p:txBody>
          <a:bodyPr/>
          <a:lstStyle/>
          <a:p>
            <a:r>
              <a:rPr lang="en-GB" b="1" dirty="0">
                <a:latin typeface="Arial" panose="020B0604020202020204" pitchFamily="34" charset="0"/>
                <a:cs typeface="Arial" panose="020B0604020202020204" pitchFamily="34" charset="0"/>
              </a:rPr>
              <a:t>Pastoral Care for Parents!</a:t>
            </a:r>
          </a:p>
        </p:txBody>
      </p:sp>
      <p:sp>
        <p:nvSpPr>
          <p:cNvPr id="8" name="Content Placeholder 7"/>
          <p:cNvSpPr>
            <a:spLocks noGrp="1"/>
          </p:cNvSpPr>
          <p:nvPr>
            <p:ph idx="1"/>
          </p:nvPr>
        </p:nvSpPr>
        <p:spPr>
          <a:xfrm>
            <a:off x="457200" y="1340768"/>
            <a:ext cx="8229600" cy="4986280"/>
          </a:xfrm>
        </p:spPr>
        <p:txBody>
          <a:bodyPr>
            <a:normAutofit/>
          </a:bodyPr>
          <a:lstStyle/>
          <a:p>
            <a:pPr marL="0" indent="0">
              <a:buNone/>
            </a:pPr>
            <a:endParaRPr lang="en-GB"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Full details of process</a:t>
            </a:r>
          </a:p>
          <a:p>
            <a:r>
              <a:rPr lang="en-GB" sz="2400" dirty="0">
                <a:latin typeface="Arial" panose="020B0604020202020204" pitchFamily="34" charset="0"/>
                <a:cs typeface="Arial" panose="020B0604020202020204" pitchFamily="34" charset="0"/>
              </a:rPr>
              <a:t>Head’s </a:t>
            </a:r>
            <a:r>
              <a:rPr lang="en-GB" sz="2400" dirty="0" smtClean="0">
                <a:latin typeface="Arial" panose="020B0604020202020204" pitchFamily="34" charset="0"/>
                <a:cs typeface="Arial" panose="020B0604020202020204" pitchFamily="34" charset="0"/>
              </a:rPr>
              <a:t>PA Nicole Burroughs</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Reports and Parents’ </a:t>
            </a:r>
            <a:r>
              <a:rPr lang="en-GB" sz="2400" dirty="0" smtClean="0">
                <a:latin typeface="Arial" panose="020B0604020202020204" pitchFamily="34" charset="0"/>
                <a:cs typeface="Arial" panose="020B0604020202020204" pitchFamily="34" charset="0"/>
              </a:rPr>
              <a:t>Evenings</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Fellow parents</a:t>
            </a:r>
          </a:p>
          <a:p>
            <a:r>
              <a:rPr lang="en-GB" sz="2400" dirty="0" smtClean="0">
                <a:latin typeface="Arial" panose="020B0604020202020204" pitchFamily="34" charset="0"/>
                <a:cs typeface="Arial" panose="020B0604020202020204" pitchFamily="34" charset="0"/>
              </a:rPr>
              <a:t>Head </a:t>
            </a:r>
            <a:r>
              <a:rPr lang="en-GB" sz="2400" dirty="0">
                <a:latin typeface="Arial" panose="020B0604020202020204" pitchFamily="34" charset="0"/>
                <a:cs typeface="Arial" panose="020B0604020202020204" pitchFamily="34" charset="0"/>
              </a:rPr>
              <a:t>of Y5 and Y6, Y6 Form Teachers, Deputy Heads and Headmaster</a:t>
            </a:r>
          </a:p>
          <a:p>
            <a:endParaRPr lang="en-GB" sz="2400"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98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9737</TotalTime>
  <Words>702</Words>
  <Application>Microsoft Office PowerPoint</Application>
  <PresentationFormat>On-screen Show (4:3)</PresentationFormat>
  <Paragraphs>159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Transition to Senior  School Presentation</vt:lpstr>
      <vt:lpstr>Agenda</vt:lpstr>
      <vt:lpstr>Virtual Open Events / Meetings 2020 </vt:lpstr>
      <vt:lpstr>Timeline:  November Year 5 to July Year 6</vt:lpstr>
      <vt:lpstr>Weekly Mailings</vt:lpstr>
      <vt:lpstr>Weekly Mailings</vt:lpstr>
      <vt:lpstr>What To Expect</vt:lpstr>
      <vt:lpstr>Pastoral Care for the Children</vt:lpstr>
      <vt:lpstr>Pastoral Care for Parents!</vt:lpstr>
      <vt:lpstr>Key Contacts</vt:lpstr>
      <vt:lpstr>Life After Entrance Exams!</vt:lpstr>
      <vt:lpstr>FAQs</vt:lpstr>
    </vt:vector>
  </TitlesOfParts>
  <Company>Manor Prep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Senior  School Evening</dc:title>
  <dc:creator>HeadsPA</dc:creator>
  <cp:lastModifiedBy>Nicole Burroughs</cp:lastModifiedBy>
  <cp:revision>163</cp:revision>
  <cp:lastPrinted>2019-04-26T11:01:50Z</cp:lastPrinted>
  <dcterms:created xsi:type="dcterms:W3CDTF">2019-03-12T15:06:43Z</dcterms:created>
  <dcterms:modified xsi:type="dcterms:W3CDTF">2020-06-08T16:31:09Z</dcterms:modified>
</cp:coreProperties>
</file>